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1"/>
  </p:notesMasterIdLst>
  <p:sldIdLst>
    <p:sldId id="256" r:id="rId2"/>
    <p:sldId id="320" r:id="rId3"/>
    <p:sldId id="355" r:id="rId4"/>
    <p:sldId id="291" r:id="rId5"/>
    <p:sldId id="338" r:id="rId6"/>
    <p:sldId id="341" r:id="rId7"/>
    <p:sldId id="339" r:id="rId8"/>
    <p:sldId id="340" r:id="rId9"/>
    <p:sldId id="342" r:id="rId10"/>
    <p:sldId id="356" r:id="rId11"/>
    <p:sldId id="343" r:id="rId12"/>
    <p:sldId id="344" r:id="rId13"/>
    <p:sldId id="358" r:id="rId14"/>
    <p:sldId id="347" r:id="rId15"/>
    <p:sldId id="345" r:id="rId16"/>
    <p:sldId id="359" r:id="rId17"/>
    <p:sldId id="346" r:id="rId18"/>
    <p:sldId id="360" r:id="rId19"/>
    <p:sldId id="361" r:id="rId20"/>
    <p:sldId id="348" r:id="rId21"/>
    <p:sldId id="364" r:id="rId22"/>
    <p:sldId id="349" r:id="rId23"/>
    <p:sldId id="365" r:id="rId24"/>
    <p:sldId id="350" r:id="rId25"/>
    <p:sldId id="351" r:id="rId26"/>
    <p:sldId id="352" r:id="rId27"/>
    <p:sldId id="353" r:id="rId28"/>
    <p:sldId id="366" r:id="rId29"/>
    <p:sldId id="354" r:id="rId30"/>
    <p:sldId id="368" r:id="rId31"/>
    <p:sldId id="369" r:id="rId32"/>
    <p:sldId id="372" r:id="rId33"/>
    <p:sldId id="370" r:id="rId34"/>
    <p:sldId id="371" r:id="rId35"/>
    <p:sldId id="376" r:id="rId36"/>
    <p:sldId id="374" r:id="rId37"/>
    <p:sldId id="373" r:id="rId38"/>
    <p:sldId id="375" r:id="rId39"/>
    <p:sldId id="270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6F6"/>
    <a:srgbClr val="B9DBEE"/>
    <a:srgbClr val="D0CFE0"/>
    <a:srgbClr val="FBE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1" autoAdjust="0"/>
    <p:restoredTop sz="91219" autoAdjust="0"/>
  </p:normalViewPr>
  <p:slideViewPr>
    <p:cSldViewPr snapToGrid="0">
      <p:cViewPr varScale="1">
        <p:scale>
          <a:sx n="87" d="100"/>
          <a:sy n="87" d="100"/>
        </p:scale>
        <p:origin x="38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63E40-282D-4837-93FB-CB20DEC16AEB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A7B12-A544-481D-83ED-23D109686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sr-Latn-RS" dirty="0"/>
              <a:t>manjenje trnda rasta zbog nepohodne</a:t>
            </a:r>
            <a:r>
              <a:rPr lang="sr-Latn-RS" baseline="0" dirty="0"/>
              <a:t> rezerve, balansiranja, stabilnosti, 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A7B12-A544-481D-83ED-23D1096862B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33,7% je maksimalna teorijska efikasnost PV panela</a:t>
            </a:r>
          </a:p>
          <a:p>
            <a:r>
              <a:rPr lang="sr-Latn-RS" dirty="0"/>
              <a:t>46% teorijska efikasnost CPV panela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A7B12-A544-481D-83ED-23D1096862B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23B05-371F-C3DB-C569-BCA11B6C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00348A-5EBF-A9E8-7A80-854E2BBD7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02B07C-9CE8-A23E-0646-B9DA02A148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33,7% je maksimalna teorijska efikasnost PV panela</a:t>
            </a:r>
          </a:p>
          <a:p>
            <a:r>
              <a:rPr lang="sr-Latn-RS" dirty="0"/>
              <a:t>46% teorijska efikasnost CPV panela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30133-D19F-EB78-766D-6C0823B2A8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A7B12-A544-481D-83ED-23D1096862B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071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microsoft.com/office/2007/relationships/hdphoto" Target="../media/hdphoto1.wdp"/><Relationship Id="rId7" Type="http://schemas.openxmlformats.org/officeDocument/2006/relationships/hyperlink" Target="https://www.youtube.com/watch?v=5UxCUuk4CE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LJV4d4XtHuo" TargetMode="External"/><Relationship Id="rId5" Type="http://schemas.openxmlformats.org/officeDocument/2006/relationships/hyperlink" Target="https://www.youtube.com/watch?v=gcStpg3i5V8" TargetMode="External"/><Relationship Id="rId4" Type="http://schemas.openxmlformats.org/officeDocument/2006/relationships/hyperlink" Target="https://www.youtube.com/watch?v=VkTRcTyDSyk" TargetMode="External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hyperlink" Target="https://www.youtube.com/watch?v=a4pXAmljdUA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3.jpe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gif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789920" y="-1"/>
            <a:ext cx="1402080" cy="2377441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3936000" y="2438125"/>
            <a:ext cx="4320000" cy="4298075"/>
            <a:chOff x="3867556" y="2438125"/>
            <a:chExt cx="4320000" cy="4298075"/>
          </a:xfrm>
        </p:grpSpPr>
        <p:pic>
          <p:nvPicPr>
            <p:cNvPr id="2058" name="Picture 10" descr="7,526 BEST Power Grid Icons IMAGES, STOCK PHOTOS &amp;amp; VECTORS | Adobe Stock"/>
            <p:cNvPicPr preferRelativeResize="0">
              <a:picLocks noChangeArrowheads="1"/>
            </p:cNvPicPr>
            <p:nvPr/>
          </p:nvPicPr>
          <p:blipFill>
            <a:blip r:embed="rId2">
              <a:duotone>
                <a:prstClr val="black"/>
                <a:schemeClr val="bg2">
                  <a:tint val="45000"/>
                  <a:satMod val="400000"/>
                </a:schemeClr>
              </a:duotone>
            </a:blip>
            <a:srcRect b="3238"/>
            <a:stretch>
              <a:fillRect/>
            </a:stretch>
          </p:blipFill>
          <p:spPr bwMode="auto">
            <a:xfrm>
              <a:off x="3867556" y="4648200"/>
              <a:ext cx="4320000" cy="2088000"/>
            </a:xfrm>
            <a:prstGeom prst="hexagon">
              <a:avLst/>
            </a:prstGeom>
            <a:noFill/>
            <a:ln w="38100">
              <a:solidFill>
                <a:schemeClr val="bg1">
                  <a:lumMod val="85000"/>
                  <a:lumOff val="15000"/>
                </a:schemeClr>
              </a:solidFill>
            </a:ln>
          </p:spPr>
        </p:pic>
        <p:pic>
          <p:nvPicPr>
            <p:cNvPr id="2054" name="Picture 6" descr="Smart grid concept and its elements. | CanStock"/>
            <p:cNvPicPr preferRelativeResize="0">
              <a:picLocks noChangeArrowheads="1"/>
            </p:cNvPicPr>
            <p:nvPr/>
          </p:nvPicPr>
          <p:blipFill>
            <a:blip r:embed="rId3">
              <a:duotone>
                <a:prstClr val="black"/>
                <a:schemeClr val="bg2">
                  <a:tint val="45000"/>
                  <a:satMod val="400000"/>
                </a:schemeClr>
              </a:duotone>
            </a:blip>
            <a:srcRect t="3910" b="6673"/>
            <a:stretch>
              <a:fillRect/>
            </a:stretch>
          </p:blipFill>
          <p:spPr bwMode="auto">
            <a:xfrm>
              <a:off x="3867556" y="2438125"/>
              <a:ext cx="4320000" cy="2088000"/>
            </a:xfrm>
            <a:prstGeom prst="hexagon">
              <a:avLst/>
            </a:prstGeom>
            <a:noFill/>
            <a:ln w="38100">
              <a:solidFill>
                <a:schemeClr val="bg1">
                  <a:lumMod val="85000"/>
                  <a:lumOff val="15000"/>
                </a:schemeClr>
              </a:solidFill>
            </a:ln>
            <a:effectLst/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0750731" cy="2387600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sr-Latn-RS" cap="none" dirty="0">
                <a:ln w="18415" cmpd="sng">
                  <a:noFill/>
                  <a:prstDash val="solid"/>
                </a:ln>
              </a:rPr>
              <a:t>	</a:t>
            </a:r>
            <a:r>
              <a:rPr lang="en-US" cap="none" dirty="0">
                <a:ln w="18415" cmpd="sng">
                  <a:noFill/>
                  <a:prstDash val="solid"/>
                </a:ln>
              </a:rPr>
              <a:t>I</a:t>
            </a:r>
            <a:r>
              <a:rPr lang="sr-Latn-RS" cap="none" dirty="0">
                <a:ln w="18415" cmpd="sng">
                  <a:noFill/>
                  <a:prstDash val="solid"/>
                </a:ln>
              </a:rPr>
              <a:t>NTELIGENTNE </a:t>
            </a:r>
            <a:br>
              <a:rPr lang="sr-Latn-RS" cap="none" dirty="0">
                <a:ln w="18415" cmpd="sng">
                  <a:noFill/>
                  <a:prstDash val="solid"/>
                </a:ln>
              </a:rPr>
            </a:br>
            <a:r>
              <a:rPr lang="sr-Latn-RS" cap="none" dirty="0">
                <a:ln w="18415" cmpd="sng">
                  <a:noFill/>
                  <a:prstDash val="solid"/>
                </a:ln>
              </a:rPr>
              <a:t>	ELEKTROENERGETSKE</a:t>
            </a:r>
            <a:br>
              <a:rPr lang="sr-Latn-RS" cap="none" dirty="0">
                <a:ln w="18415" cmpd="sng">
                  <a:noFill/>
                  <a:prstDash val="solid"/>
                </a:ln>
              </a:rPr>
            </a:br>
            <a:r>
              <a:rPr lang="sr-Latn-RS" cap="none" dirty="0">
                <a:ln w="18415" cmpd="sng">
                  <a:noFill/>
                  <a:prstDash val="solid"/>
                </a:ln>
              </a:rPr>
              <a:t>	MREŽE</a:t>
            </a:r>
            <a:endParaRPr lang="en-US" cap="none" dirty="0">
              <a:ln w="18415" cmpd="sng">
                <a:noFill/>
                <a:prstDash val="solid"/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87193"/>
            <a:ext cx="3239589" cy="591138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lumMod val="85000"/>
                    <a:lumOff val="15000"/>
                  </a:schemeClr>
                </a:solidFill>
              </a:rPr>
              <a:t>	Goran Dobrić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307" y="548640"/>
            <a:ext cx="814184" cy="95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23,240 BEST Smart Grid IMAGES, STOCK PHOTOS &amp;amp; VECTORS | Adobe Stock"/>
          <p:cNvPicPr preferRelativeResize="0">
            <a:picLocks noChangeArrowheads="1"/>
          </p:cNvPicPr>
          <p:nvPr/>
        </p:nvPicPr>
        <p:blipFill>
          <a:blip r:embed="rId6">
            <a:duotone>
              <a:prstClr val="black"/>
              <a:schemeClr val="bg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3543162"/>
            <a:ext cx="4320000" cy="2088000"/>
          </a:xfrm>
          <a:prstGeom prst="hexagon">
            <a:avLst/>
          </a:prstGeom>
          <a:noFill/>
          <a:ln w="38100">
            <a:solidFill>
              <a:schemeClr val="bg1">
                <a:lumMod val="85000"/>
                <a:lumOff val="15000"/>
              </a:schemeClr>
            </a:solidFill>
          </a:ln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10802983" y="1768885"/>
            <a:ext cx="1389017" cy="5911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ETF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US" sz="1400" b="1" cap="all" dirty="0">
                <a:solidFill>
                  <a:schemeClr val="bg1">
                    <a:lumMod val="85000"/>
                    <a:lumOff val="15000"/>
                  </a:schemeClr>
                </a:solidFill>
              </a:rPr>
              <a:t>Beograd</a:t>
            </a:r>
            <a:endParaRPr kumimoji="0" lang="en-US" sz="1400" b="1" i="0" u="none" strike="noStrike" kern="1200" cap="all" spc="0" normalizeH="0" baseline="0" noProof="0" dirty="0">
              <a:ln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419 Smart Grid Icon Stock Photos, Pictures &amp;amp; Royalty-Free Images - iStock"/>
          <p:cNvPicPr preferRelativeResize="0">
            <a:picLocks noChangeArrowheads="1"/>
          </p:cNvPicPr>
          <p:nvPr/>
        </p:nvPicPr>
        <p:blipFill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872000" y="3543162"/>
            <a:ext cx="4320000" cy="2088000"/>
          </a:xfrm>
          <a:prstGeom prst="hexagon">
            <a:avLst/>
          </a:prstGeom>
          <a:noFill/>
          <a:ln w="38100">
            <a:solidFill>
              <a:schemeClr val="bg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5614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789920" y="156753"/>
            <a:ext cx="1402080" cy="992777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9817"/>
            <a:ext cx="10750731" cy="979714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en-US" cap="none" dirty="0">
                <a:ln w="18415" cmpd="sng">
                  <a:noFill/>
                  <a:prstDash val="solid"/>
                </a:ln>
              </a:rPr>
              <a:t>	</a:t>
            </a:r>
            <a:r>
              <a:rPr lang="sr-Latn-RS" cap="none" dirty="0">
                <a:ln w="18415" cmpd="sng">
                  <a:noFill/>
                  <a:prstDash val="solid"/>
                </a:ln>
              </a:rPr>
              <a:t>Sadržaj predmeta</a:t>
            </a:r>
            <a:endParaRPr lang="en-US" cap="none" dirty="0">
              <a:ln w="18415" cmpd="sng">
                <a:noFill/>
                <a:prstDash val="solid"/>
              </a:ln>
            </a:endParaRPr>
          </a:p>
        </p:txBody>
      </p:sp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1567" y="198225"/>
            <a:ext cx="778787" cy="9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209006" y="1293222"/>
            <a:ext cx="2547258" cy="5381898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sr-Latn-R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nteligentne mreže (IEM) – Smart Grid (SG)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Osnovni alati u IEM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sr-Latn-R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istribuirani resursi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sr-Latn-R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loga potrošača u IEM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sr-Latn-R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erne strukture u IEM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sr-Latn-R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omunikacija u IEM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sr-Latn-R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igurnost i bezbednost IEM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Ekonomija i tržište u IEM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sr-Latn-R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nteligentne mikromreže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441680" y="1863290"/>
            <a:ext cx="3576150" cy="139516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Obnovljivi izvori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sr-Latn-R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kladištenje električne energije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Prozjumeri (Prosumers)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021978" y="5055325"/>
            <a:ext cx="1894115" cy="126709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Intermitentnost</a:t>
            </a:r>
          </a:p>
          <a:p>
            <a:pPr algn="r"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Mikromreže</a:t>
            </a:r>
          </a:p>
          <a:p>
            <a:pPr algn="r"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CO2</a:t>
            </a:r>
          </a:p>
        </p:txBody>
      </p:sp>
      <p:pic>
        <p:nvPicPr>
          <p:cNvPr id="15" name="Picture 4" descr="How (Not) to Run a Modern Society on Solar and Wind Power Alone - LOW-TECH  MAGAZ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1223" y="3879669"/>
            <a:ext cx="4040777" cy="2978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6" name="Picture 6" descr="Is this the microgrid moment? – eprsquared.co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72648" y="1306286"/>
            <a:ext cx="5449489" cy="327877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856144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3626-E3FA-3568-7148-C96DEFE27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6338E5B-C095-F9F3-775A-40B41337667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E9741B-A59C-D50C-2AAC-1F487AB25B6D}"/>
              </a:ext>
            </a:extLst>
          </p:cNvPr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Tri su osnovne grupe distribuiranih resursa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5611278-00A1-79E0-2C7F-84B3CDA7660C}"/>
              </a:ext>
            </a:extLst>
          </p:cNvPr>
          <p:cNvSpPr/>
          <p:nvPr/>
        </p:nvSpPr>
        <p:spPr>
          <a:xfrm>
            <a:off x="618307" y="1735183"/>
            <a:ext cx="2103121" cy="1005840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Proizvodnja</a:t>
            </a:r>
            <a:endParaRPr lang="en-US" sz="24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F5E1E3-AF0D-5470-E874-F5915F33B8B7}"/>
              </a:ext>
            </a:extLst>
          </p:cNvPr>
          <p:cNvSpPr/>
          <p:nvPr/>
        </p:nvSpPr>
        <p:spPr>
          <a:xfrm>
            <a:off x="618307" y="3015343"/>
            <a:ext cx="2103121" cy="1005840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Skladište</a:t>
            </a:r>
            <a:endParaRPr lang="en-US" sz="240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CE40B96-177C-8EED-D52F-0011E3636D95}"/>
              </a:ext>
            </a:extLst>
          </p:cNvPr>
          <p:cNvSpPr/>
          <p:nvPr/>
        </p:nvSpPr>
        <p:spPr>
          <a:xfrm>
            <a:off x="618307" y="4295503"/>
            <a:ext cx="2103121" cy="1005840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Potrošnja</a:t>
            </a:r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9CCE53-92AC-FF43-C754-E7284EAE843F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23BDAA73-2CCC-0B5C-8FC7-A95BB6339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73F4F03-5AE4-7FAC-340F-541A96E001B1}"/>
              </a:ext>
            </a:extLst>
          </p:cNvPr>
          <p:cNvSpPr/>
          <p:nvPr/>
        </p:nvSpPr>
        <p:spPr>
          <a:xfrm>
            <a:off x="2993569" y="1735183"/>
            <a:ext cx="6387738" cy="100584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sr-Latn-RS" dirty="0">
                <a:solidFill>
                  <a:schemeClr val="bg1"/>
                </a:solidFill>
              </a:rPr>
              <a:t>lektrane priključene na distributivni sistem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</a:t>
            </a:r>
            <a:r>
              <a:rPr lang="sr-Latn-RS" dirty="0">
                <a:solidFill>
                  <a:schemeClr val="bg1"/>
                </a:solidFill>
              </a:rPr>
              <a:t>ominantno obnovjivi izvori energije (vetar i sunce)</a:t>
            </a: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111D4A2-F314-DE9C-7866-CA890146A12D}"/>
              </a:ext>
            </a:extLst>
          </p:cNvPr>
          <p:cNvSpPr/>
          <p:nvPr/>
        </p:nvSpPr>
        <p:spPr>
          <a:xfrm>
            <a:off x="2993569" y="3015343"/>
            <a:ext cx="6387738" cy="100584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Skladište električne energije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sr-Latn-RS" dirty="0">
                <a:solidFill>
                  <a:schemeClr val="bg1"/>
                </a:solidFill>
              </a:rPr>
              <a:t>kladište drugih oblika energije ili energenata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D7C878D-16F8-7718-B3DA-E0CDDEA6B67E}"/>
              </a:ext>
            </a:extLst>
          </p:cNvPr>
          <p:cNvSpPr/>
          <p:nvPr/>
        </p:nvSpPr>
        <p:spPr>
          <a:xfrm>
            <a:off x="2993569" y="4295503"/>
            <a:ext cx="6387738" cy="100584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Potrošnja se smatra resursom ukoliko se njome može upravljati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sr-Latn-RS" dirty="0">
                <a:solidFill>
                  <a:schemeClr val="bg1"/>
                </a:solidFill>
              </a:rPr>
              <a:t>loga potrošača je višestruka (promena dijagrama, sistemske usluge, ...)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AF4496-A07D-0F9D-821F-2E166E344018}"/>
              </a:ext>
            </a:extLst>
          </p:cNvPr>
          <p:cNvCxnSpPr>
            <a:stCxn id="12" idx="3"/>
            <a:endCxn id="19" idx="0"/>
          </p:cNvCxnSpPr>
          <p:nvPr/>
        </p:nvCxnSpPr>
        <p:spPr>
          <a:xfrm>
            <a:off x="9381307" y="2238103"/>
            <a:ext cx="1570447" cy="815339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46329B-2E0E-2D0E-1AED-53F103916F7F}"/>
              </a:ext>
            </a:extLst>
          </p:cNvPr>
          <p:cNvCxnSpPr>
            <a:stCxn id="14" idx="3"/>
            <a:endCxn id="19" idx="2"/>
          </p:cNvCxnSpPr>
          <p:nvPr/>
        </p:nvCxnSpPr>
        <p:spPr>
          <a:xfrm flipV="1">
            <a:off x="9381307" y="4059282"/>
            <a:ext cx="1570447" cy="739141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DDA0DC4-20A5-F4B4-7655-1073DA2991A8}"/>
              </a:ext>
            </a:extLst>
          </p:cNvPr>
          <p:cNvSpPr/>
          <p:nvPr/>
        </p:nvSpPr>
        <p:spPr>
          <a:xfrm>
            <a:off x="9900193" y="3053442"/>
            <a:ext cx="2103121" cy="100584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“Prozjumeri”</a:t>
            </a:r>
          </a:p>
          <a:p>
            <a:pPr algn="ctr"/>
            <a:r>
              <a:rPr lang="sr-Latn-RS" sz="2400" dirty="0"/>
              <a:t>“Protrošači”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8550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</a:t>
            </a:r>
            <a:r>
              <a:rPr kumimoji="0" lang="en-GB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</a:t>
            </a:r>
            <a:r>
              <a:rPr kumimoji="0" lang="en-GB" sz="2800" b="0" i="0" u="none" strike="noStrike" kern="1200" cap="none" spc="0" normalizeH="0" noProof="0" dirty="0" err="1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proizvodnja</a:t>
            </a:r>
            <a:r>
              <a:rPr kumimoji="0" lang="en-GB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(OIE)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18307" y="1735182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Uvod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618305" y="3429000"/>
            <a:ext cx="2103121" cy="1005840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Izvori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8305" y="4647491"/>
            <a:ext cx="2103121" cy="133332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Trenutno</a:t>
            </a:r>
            <a:r>
              <a:rPr lang="en-GB" sz="2400" dirty="0"/>
              <a:t> </a:t>
            </a:r>
            <a:r>
              <a:rPr lang="en-GB" sz="2400" dirty="0" err="1"/>
              <a:t>stanje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2993567" y="1735182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Godišnji p</a:t>
            </a:r>
            <a:r>
              <a:rPr lang="en-GB" dirty="0">
                <a:solidFill>
                  <a:schemeClr val="bg1"/>
                </a:solidFill>
              </a:rPr>
              <a:t>rose</a:t>
            </a:r>
            <a:r>
              <a:rPr lang="sr-Latn-RS" dirty="0">
                <a:solidFill>
                  <a:schemeClr val="bg1"/>
                </a:solidFill>
              </a:rPr>
              <a:t>čan trend rasta potrošnje energije od </a:t>
            </a:r>
            <a:r>
              <a:rPr lang="en-GB" dirty="0">
                <a:solidFill>
                  <a:schemeClr val="bg1"/>
                </a:solidFill>
              </a:rPr>
              <a:t>1.8%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Zaštita životne sredine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Udeo u primarnim izvorima raste na </a:t>
            </a:r>
            <a:r>
              <a:rPr lang="en-GB" dirty="0">
                <a:solidFill>
                  <a:schemeClr val="bg1"/>
                </a:solidFill>
              </a:rPr>
              <a:t>10% </a:t>
            </a:r>
            <a:r>
              <a:rPr lang="sr-Latn-RS" dirty="0">
                <a:solidFill>
                  <a:schemeClr val="bg1"/>
                </a:solidFill>
              </a:rPr>
              <a:t>do</a:t>
            </a:r>
            <a:r>
              <a:rPr lang="en-GB" dirty="0">
                <a:solidFill>
                  <a:schemeClr val="bg1"/>
                </a:solidFill>
              </a:rPr>
              <a:t> 2035, </a:t>
            </a:r>
            <a:r>
              <a:rPr lang="sr-Latn-RS" dirty="0">
                <a:solidFill>
                  <a:schemeClr val="bg1"/>
                </a:solidFill>
              </a:rPr>
              <a:t>sa </a:t>
            </a:r>
            <a:r>
              <a:rPr lang="en-GB" dirty="0">
                <a:solidFill>
                  <a:schemeClr val="bg1"/>
                </a:solidFill>
              </a:rPr>
              <a:t>3% </a:t>
            </a:r>
            <a:r>
              <a:rPr lang="sr-Latn-RS" dirty="0">
                <a:solidFill>
                  <a:schemeClr val="bg1"/>
                </a:solidFill>
              </a:rPr>
              <a:t>iz</a:t>
            </a:r>
            <a:r>
              <a:rPr lang="en-GB" dirty="0">
                <a:solidFill>
                  <a:schemeClr val="bg1"/>
                </a:solidFill>
              </a:rPr>
              <a:t>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OIE učestvuju sa </a:t>
            </a:r>
            <a:r>
              <a:rPr lang="en-GB" dirty="0">
                <a:solidFill>
                  <a:schemeClr val="bg1"/>
                </a:solidFill>
              </a:rPr>
              <a:t>40% </a:t>
            </a:r>
            <a:r>
              <a:rPr lang="sr-Latn-RS" dirty="0">
                <a:solidFill>
                  <a:schemeClr val="bg1"/>
                </a:solidFill>
              </a:rPr>
              <a:t>u rastu proizvodnje energije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sr-Latn-RS" dirty="0">
                <a:solidFill>
                  <a:schemeClr val="bg1"/>
                </a:solidFill>
              </a:rPr>
              <a:t>čime se postiže povećanje njihovog ukupnog udela sa </a:t>
            </a:r>
            <a:r>
              <a:rPr lang="en-GB" dirty="0">
                <a:solidFill>
                  <a:schemeClr val="bg1"/>
                </a:solidFill>
              </a:rPr>
              <a:t>7% </a:t>
            </a:r>
            <a:r>
              <a:rPr lang="sr-Latn-RS" dirty="0">
                <a:solidFill>
                  <a:schemeClr val="bg1"/>
                </a:solidFill>
              </a:rPr>
              <a:t>iz</a:t>
            </a:r>
            <a:r>
              <a:rPr lang="en-GB" dirty="0">
                <a:solidFill>
                  <a:schemeClr val="bg1"/>
                </a:solidFill>
              </a:rPr>
              <a:t> 2015 </a:t>
            </a:r>
            <a:r>
              <a:rPr lang="sr-Latn-RS" dirty="0">
                <a:solidFill>
                  <a:schemeClr val="bg1"/>
                </a:solidFill>
              </a:rPr>
              <a:t>na oko </a:t>
            </a:r>
            <a:r>
              <a:rPr lang="en-GB" dirty="0">
                <a:solidFill>
                  <a:schemeClr val="bg1"/>
                </a:solidFill>
              </a:rPr>
              <a:t>20% </a:t>
            </a:r>
            <a:r>
              <a:rPr lang="sr-Latn-RS" dirty="0">
                <a:solidFill>
                  <a:schemeClr val="bg1"/>
                </a:solidFill>
              </a:rPr>
              <a:t>do</a:t>
            </a:r>
            <a:r>
              <a:rPr lang="en-GB" dirty="0">
                <a:solidFill>
                  <a:schemeClr val="bg1"/>
                </a:solidFill>
              </a:rPr>
              <a:t> 2035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993567" y="3429000"/>
            <a:ext cx="5517796" cy="100584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</a:rPr>
              <a:t>Direktno</a:t>
            </a:r>
            <a:r>
              <a:rPr lang="en-GB" dirty="0">
                <a:solidFill>
                  <a:schemeClr val="bg1"/>
                </a:solidFill>
              </a:rPr>
              <a:t> od </a:t>
            </a:r>
            <a:r>
              <a:rPr lang="en-GB" dirty="0" err="1">
                <a:solidFill>
                  <a:schemeClr val="bg1"/>
                </a:solidFill>
              </a:rPr>
              <a:t>sunca</a:t>
            </a:r>
            <a:r>
              <a:rPr lang="en-GB" dirty="0">
                <a:solidFill>
                  <a:schemeClr val="bg1"/>
                </a:solidFill>
              </a:rPr>
              <a:t> (</a:t>
            </a:r>
            <a:r>
              <a:rPr lang="en-GB" dirty="0" err="1">
                <a:solidFill>
                  <a:schemeClr val="bg1"/>
                </a:solidFill>
              </a:rPr>
              <a:t>termo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fotohemijska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fotonaponska</a:t>
            </a:r>
            <a:r>
              <a:rPr lang="en-GB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</a:rPr>
              <a:t>Indirektno</a:t>
            </a:r>
            <a:r>
              <a:rPr lang="en-GB" dirty="0">
                <a:solidFill>
                  <a:schemeClr val="bg1"/>
                </a:solidFill>
              </a:rPr>
              <a:t> od </a:t>
            </a:r>
            <a:r>
              <a:rPr lang="en-GB" dirty="0" err="1">
                <a:solidFill>
                  <a:schemeClr val="bg1"/>
                </a:solidFill>
              </a:rPr>
              <a:t>sunca</a:t>
            </a:r>
            <a:r>
              <a:rPr lang="en-GB" dirty="0">
                <a:solidFill>
                  <a:schemeClr val="bg1"/>
                </a:solidFill>
              </a:rPr>
              <a:t> (</a:t>
            </a:r>
            <a:r>
              <a:rPr lang="en-GB" dirty="0" err="1">
                <a:solidFill>
                  <a:schemeClr val="bg1"/>
                </a:solidFill>
              </a:rPr>
              <a:t>vetar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hidro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biomasa</a:t>
            </a:r>
            <a:r>
              <a:rPr lang="en-GB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Drugi </a:t>
            </a:r>
            <a:r>
              <a:rPr lang="en-GB" dirty="0" err="1">
                <a:solidFill>
                  <a:schemeClr val="bg1"/>
                </a:solidFill>
              </a:rPr>
              <a:t>oblici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energije</a:t>
            </a:r>
            <a:r>
              <a:rPr lang="en-GB" dirty="0">
                <a:solidFill>
                  <a:schemeClr val="bg1"/>
                </a:solidFill>
              </a:rPr>
              <a:t> (</a:t>
            </a:r>
            <a:r>
              <a:rPr lang="en-GB" dirty="0" err="1">
                <a:solidFill>
                  <a:schemeClr val="bg1"/>
                </a:solidFill>
              </a:rPr>
              <a:t>geotermalna</a:t>
            </a:r>
            <a:r>
              <a:rPr lang="en-GB" dirty="0">
                <a:solidFill>
                  <a:schemeClr val="bg1"/>
                </a:solidFill>
              </a:rPr>
              <a:t>, more)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993567" y="4647490"/>
            <a:ext cx="8463012" cy="1333323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Trenutno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sr-Latn-RS" dirty="0">
                <a:solidFill>
                  <a:schemeClr val="bg1"/>
                </a:solidFill>
              </a:rPr>
              <a:t>OIE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sr-Latn-RS" dirty="0">
                <a:solidFill>
                  <a:schemeClr val="bg1"/>
                </a:solidFill>
              </a:rPr>
              <a:t>isporučuju</a:t>
            </a:r>
            <a:r>
              <a:rPr lang="en-GB" dirty="0">
                <a:solidFill>
                  <a:schemeClr val="bg1"/>
                </a:solidFill>
              </a:rPr>
              <a:t> 18.3% </a:t>
            </a:r>
            <a:r>
              <a:rPr lang="sr-Latn-RS" dirty="0">
                <a:solidFill>
                  <a:schemeClr val="bg1"/>
                </a:solidFill>
              </a:rPr>
              <a:t>energije krajnjim potrošačima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50% </a:t>
            </a:r>
            <a:r>
              <a:rPr lang="sr-Latn-RS" dirty="0">
                <a:solidFill>
                  <a:schemeClr val="bg1"/>
                </a:solidFill>
              </a:rPr>
              <a:t>podjednako podeljeno izmedju proizvodnje električne energije i toplotne energije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50% </a:t>
            </a:r>
            <a:r>
              <a:rPr lang="sr-Latn-RS" dirty="0">
                <a:solidFill>
                  <a:schemeClr val="bg1"/>
                </a:solidFill>
              </a:rPr>
              <a:t>čini biomasa u domaćinstvu (grejanje, priprema hrane, ...)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24973" y="1193454"/>
            <a:ext cx="5392056" cy="493981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8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/>
                </a:solidFill>
                <a:latin typeface="Arial Narrow" pitchFamily="34" charset="0"/>
              </a:rPr>
              <a:t>Podela prema nameni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R</a:t>
            </a: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ezervno napajanje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Autonomni izvori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N</a:t>
            </a: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apajanje udaljenih i ruralnih potrošača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K</a:t>
            </a: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ogeneracija (toplotna i električna energija) - CHP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Pokrivanje vršnog opterećenja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P</a:t>
            </a: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okrivanje baznog opterećenja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endParaRPr lang="sr-Latn-RS" sz="28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23428" y="1193454"/>
            <a:ext cx="5646057" cy="470898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8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/>
                </a:solidFill>
                <a:latin typeface="Arial Narrow" pitchFamily="34" charset="0"/>
              </a:rPr>
              <a:t>Podela prema vrsti energenata</a:t>
            </a:r>
          </a:p>
          <a:p>
            <a:pPr algn="just">
              <a:spcBef>
                <a:spcPts val="2400"/>
              </a:spcBef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Obnovljivi izvori: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V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etroelektrane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S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olarne elektrane (PV, PV/T, CSP, CPV)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M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ale i mini hidroelektrane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G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orivne ćelije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D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ruge (plima i oseka, talasi, bio-gorivo,...)</a:t>
            </a:r>
          </a:p>
          <a:p>
            <a:pPr lvl="1" algn="just">
              <a:buFont typeface="Arial" pitchFamily="34" charset="0"/>
              <a:buChar char="•"/>
            </a:pPr>
            <a:endParaRPr lang="sr-Latn-RS" sz="2800" dirty="0">
              <a:solidFill>
                <a:schemeClr val="bg2"/>
              </a:solidFill>
              <a:latin typeface="Arial Narrow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Neobnovljivi izvori: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G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asne elektrane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D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izel agregati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b="11795"/>
          <a:stretch>
            <a:fillRect/>
          </a:stretch>
        </p:blipFill>
        <p:spPr bwMode="auto">
          <a:xfrm>
            <a:off x="1239156" y="1599927"/>
            <a:ext cx="7643586" cy="460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Ukupni instalisani kapacitet obnovljivih izvora </a:t>
            </a: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[GW]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 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8" name="Picture 4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9091747" y="3485494"/>
            <a:ext cx="2878183" cy="1200329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Godinama unazad se smanjuje trend rasta obnovljivih izvora??!!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05544" y="1541797"/>
            <a:ext cx="7515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Font typeface="Arial" pitchFamily="34" charset="0"/>
              <a:buChar char="•"/>
            </a:pPr>
            <a:endParaRPr lang="sr-Latn-RS" sz="2800" dirty="0">
              <a:solidFill>
                <a:schemeClr val="bg2"/>
              </a:solidFill>
              <a:latin typeface="Arial Narrow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sr-Latn-RS" sz="20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3121" y="4511653"/>
            <a:ext cx="7802880" cy="203132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sr-Latn-RS" sz="2400" b="1" dirty="0">
                <a:solidFill>
                  <a:schemeClr val="bg2"/>
                </a:solidFill>
                <a:latin typeface="Arial Narrow" pitchFamily="34" charset="0"/>
              </a:rPr>
              <a:t>Najveći deo obnovljivih izvora energije vodi poreklo od Sunca</a:t>
            </a:r>
          </a:p>
          <a:p>
            <a:pPr lvl="1"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Direktno od sunca (termalna, fotohemijska, fotonaponska)</a:t>
            </a:r>
          </a:p>
          <a:p>
            <a:pPr lvl="1">
              <a:spcBef>
                <a:spcPts val="1200"/>
              </a:spcBef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Indirektno od sunca (vetar, hidro, biomasa)</a:t>
            </a:r>
          </a:p>
          <a:p>
            <a:pPr lvl="1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D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rugi prirodni fenomeni (geotermalna, plima i oseka)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B7DB50-1E72-9728-A747-06CB1EBC0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02" y="1175337"/>
            <a:ext cx="11265195" cy="28838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46533"/>
            <a:ext cx="6299200" cy="595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6725920" y="1768453"/>
            <a:ext cx="4638765" cy="13234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sr-Latn-RS" sz="3200" b="1" dirty="0">
                <a:solidFill>
                  <a:schemeClr val="bg2"/>
                </a:solidFill>
                <a:latin typeface="Arial Narrow" pitchFamily="34" charset="0"/>
              </a:rPr>
              <a:t>3000</a:t>
            </a:r>
            <a:endParaRPr lang="sr-Latn-RS" sz="2400" b="1" dirty="0">
              <a:solidFill>
                <a:schemeClr val="bg2"/>
              </a:solidFill>
              <a:latin typeface="Arial Narrow" pitchFamily="34" charset="0"/>
            </a:endParaRPr>
          </a:p>
          <a:p>
            <a:pPr algn="just"/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Obnovljivi izvori imaju potencijal 3000 puta veći od potreba za energijom.</a:t>
            </a:r>
          </a:p>
        </p:txBody>
      </p:sp>
      <p:sp>
        <p:nvSpPr>
          <p:cNvPr id="8" name="Rectangle 7"/>
          <p:cNvSpPr/>
          <p:nvPr/>
        </p:nvSpPr>
        <p:spPr>
          <a:xfrm>
            <a:off x="6741791" y="3723307"/>
            <a:ext cx="4593866" cy="169277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sr-Latn-RS" sz="3200" b="1" dirty="0">
                <a:solidFill>
                  <a:schemeClr val="bg2"/>
                </a:solidFill>
                <a:latin typeface="Arial Narrow" pitchFamily="34" charset="0"/>
              </a:rPr>
              <a:t>24 = 8</a:t>
            </a:r>
          </a:p>
          <a:p>
            <a:pPr algn="just"/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U toku dana energija koja stigne sa Sunca je dovoljna da pokrije potrebe za energijom za narednih 8 godina.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Biogas Power Holdings (EA) Limited. - The Pla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38599"/>
            <a:ext cx="5343525" cy="2819401"/>
          </a:xfrm>
          <a:prstGeom prst="rect">
            <a:avLst/>
          </a:prstGeom>
          <a:noFill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Biogorivo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4052769"/>
            <a:ext cx="1110342" cy="5232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Biogas</a:t>
            </a:r>
          </a:p>
        </p:txBody>
      </p:sp>
      <p:pic>
        <p:nvPicPr>
          <p:cNvPr id="4098" name="Picture 2" descr="Biomass Power Plants – Alder Investmen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64331" y="680605"/>
            <a:ext cx="6512654" cy="4098207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10290630" y="3334311"/>
            <a:ext cx="1422399" cy="5232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Biomasa</a:t>
            </a:r>
            <a:endParaRPr lang="sr-Latn-RS" sz="20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4548" y="1280965"/>
            <a:ext cx="4506685" cy="250837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u="sng" dirty="0">
                <a:solidFill>
                  <a:schemeClr val="bg2"/>
                </a:solidFill>
                <a:latin typeface="Arial Narrow" pitchFamily="34" charset="0"/>
              </a:rPr>
              <a:t>Prednosti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Smanjena emisija GHG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Smanjena zavisnost od fosilnih goriva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Povećanje energetske sigurnosti</a:t>
            </a:r>
            <a:endParaRPr lang="en-GB" dirty="0">
              <a:solidFill>
                <a:schemeClr val="bg2"/>
              </a:solidFill>
              <a:latin typeface="Arial Narrow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Mo</a:t>
            </a: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že se transportovati i skladištiti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Proizvodi električnu i toplotnu energiju prema potrebi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(baseload power)</a:t>
            </a:r>
            <a:endParaRPr lang="sr-Latn-RS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70300" y="4630526"/>
            <a:ext cx="4506685" cy="215443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u="sng" dirty="0">
                <a:solidFill>
                  <a:schemeClr val="bg2"/>
                </a:solidFill>
                <a:latin typeface="Arial Narrow" pitchFamily="34" charset="0"/>
              </a:rPr>
              <a:t>Mane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Emisija CO2 sagorevanjem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Uticaj na zemljište i okolinu</a:t>
            </a:r>
            <a:endParaRPr lang="en-GB" dirty="0">
              <a:solidFill>
                <a:schemeClr val="bg2"/>
              </a:solidFill>
              <a:latin typeface="Arial Narrow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Mala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gustina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energije</a:t>
            </a:r>
            <a:endParaRPr lang="en-GB" dirty="0">
              <a:solidFill>
                <a:schemeClr val="bg2"/>
              </a:solidFill>
              <a:latin typeface="Arial Narrow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Cena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transporta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po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jedinic</a:t>
            </a: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i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energije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je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ve</a:t>
            </a: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ća nego za fosilna goriva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16CE9-80BF-3170-D576-241348AC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Biogas Power Holdings (EA) Limited. - The Plant">
            <a:extLst>
              <a:ext uri="{FF2B5EF4-FFF2-40B4-BE49-F238E27FC236}">
                <a16:creationId xmlns:a16="http://schemas.microsoft.com/office/drawing/2014/main" id="{FE6FD441-7A10-8B51-9B9B-4F9AC8F36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38599"/>
            <a:ext cx="5343525" cy="2819401"/>
          </a:xfrm>
          <a:prstGeom prst="rect">
            <a:avLst/>
          </a:prstGeom>
          <a:noFill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9A0632E-757F-BB9C-0D60-AA4587C181F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8B9DF-3A27-CAA8-B87C-E79EAE54A5DD}"/>
              </a:ext>
            </a:extLst>
          </p:cNvPr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Bio-gorivo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C14E7-3CC2-BE4C-8263-429B8D4E4654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99192626-032A-1F68-3559-AB8C8542C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EABF642-7A71-81AB-DEDC-C2ED5B2DD6DD}"/>
              </a:ext>
            </a:extLst>
          </p:cNvPr>
          <p:cNvSpPr/>
          <p:nvPr/>
        </p:nvSpPr>
        <p:spPr>
          <a:xfrm>
            <a:off x="0" y="4052769"/>
            <a:ext cx="1110342" cy="5232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Biogas</a:t>
            </a:r>
          </a:p>
        </p:txBody>
      </p:sp>
      <p:pic>
        <p:nvPicPr>
          <p:cNvPr id="4098" name="Picture 2" descr="Biomass Power Plants – Alder Investment">
            <a:extLst>
              <a:ext uri="{FF2B5EF4-FFF2-40B4-BE49-F238E27FC236}">
                <a16:creationId xmlns:a16="http://schemas.microsoft.com/office/drawing/2014/main" id="{0BFA2325-584C-75DE-1B71-FB0D481F0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64331" y="680605"/>
            <a:ext cx="6512654" cy="4098207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3D65A4-678F-F429-D17C-5A06E0D23168}"/>
              </a:ext>
            </a:extLst>
          </p:cNvPr>
          <p:cNvSpPr/>
          <p:nvPr/>
        </p:nvSpPr>
        <p:spPr>
          <a:xfrm>
            <a:off x="10290630" y="3334311"/>
            <a:ext cx="1422399" cy="5232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Biomasa</a:t>
            </a:r>
            <a:endParaRPr lang="sr-Latn-RS" sz="20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F34E07-906F-3E31-3AA5-195AE40929B9}"/>
              </a:ext>
            </a:extLst>
          </p:cNvPr>
          <p:cNvSpPr/>
          <p:nvPr/>
        </p:nvSpPr>
        <p:spPr>
          <a:xfrm>
            <a:off x="264548" y="1280965"/>
            <a:ext cx="4506685" cy="250837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u="sng" dirty="0">
                <a:solidFill>
                  <a:schemeClr val="bg2"/>
                </a:solidFill>
                <a:latin typeface="Arial Narrow" pitchFamily="34" charset="0"/>
              </a:rPr>
              <a:t>Prednosti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Smanjena emisija GHG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Smanjena zavisnost od fosilnih goriva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Povećanje energetske sigurnosti</a:t>
            </a:r>
            <a:endParaRPr lang="en-GB" dirty="0">
              <a:solidFill>
                <a:schemeClr val="bg2"/>
              </a:solidFill>
              <a:latin typeface="Arial Narrow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Mo</a:t>
            </a: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že se transportovati i skladištiti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Proizvodi električnu i toplotnu energiju prema potrebi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(baseload power)</a:t>
            </a:r>
            <a:endParaRPr lang="sr-Latn-RS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787A20-F553-9409-A7EF-E8895535E550}"/>
              </a:ext>
            </a:extLst>
          </p:cNvPr>
          <p:cNvSpPr/>
          <p:nvPr/>
        </p:nvSpPr>
        <p:spPr>
          <a:xfrm>
            <a:off x="7270300" y="4630526"/>
            <a:ext cx="4506685" cy="215443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u="sng" dirty="0">
                <a:solidFill>
                  <a:schemeClr val="bg2"/>
                </a:solidFill>
                <a:latin typeface="Arial Narrow" pitchFamily="34" charset="0"/>
              </a:rPr>
              <a:t>Mane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Emisija CO2 sagorevanjem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Uticaj na zemljište i okolinu</a:t>
            </a:r>
            <a:endParaRPr lang="en-GB" dirty="0">
              <a:solidFill>
                <a:schemeClr val="bg2"/>
              </a:solidFill>
              <a:latin typeface="Arial Narrow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Mala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gustina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energije</a:t>
            </a:r>
            <a:endParaRPr lang="en-GB" dirty="0">
              <a:solidFill>
                <a:schemeClr val="bg2"/>
              </a:solidFill>
              <a:latin typeface="Arial Narrow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Cena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transporta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po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jedinic</a:t>
            </a: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i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energije</a:t>
            </a:r>
            <a:r>
              <a:rPr lang="en-GB" dirty="0">
                <a:solidFill>
                  <a:schemeClr val="bg2"/>
                </a:solidFill>
                <a:latin typeface="Arial Narrow" pitchFamily="34" charset="0"/>
              </a:rPr>
              <a:t> je </a:t>
            </a:r>
            <a:r>
              <a:rPr lang="en-GB" dirty="0" err="1">
                <a:solidFill>
                  <a:schemeClr val="bg2"/>
                </a:solidFill>
                <a:latin typeface="Arial Narrow" pitchFamily="34" charset="0"/>
              </a:rPr>
              <a:t>ve</a:t>
            </a:r>
            <a:r>
              <a:rPr lang="sr-Latn-RS" dirty="0">
                <a:solidFill>
                  <a:schemeClr val="bg2"/>
                </a:solidFill>
                <a:latin typeface="Arial Narrow" pitchFamily="34" charset="0"/>
              </a:rPr>
              <a:t>ća nego za fosilna goriva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D50B4E-4E7B-F8C6-2F88-1CE71BF53E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172" y="1038685"/>
            <a:ext cx="6831028" cy="5451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7482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Geotermalna energija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31371" y="1436473"/>
            <a:ext cx="5087258" cy="13234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000" b="1" dirty="0">
                <a:solidFill>
                  <a:schemeClr val="bg2"/>
                </a:solidFill>
                <a:latin typeface="Arial Narrow" pitchFamily="34" charset="0"/>
              </a:rPr>
              <a:t>Podela prema temperaturi</a:t>
            </a:r>
          </a:p>
          <a:p>
            <a:pPr lvl="1" algn="just"/>
            <a:r>
              <a:rPr lang="sr-Latn-RS" sz="2000" u="sng" dirty="0">
                <a:solidFill>
                  <a:schemeClr val="bg2"/>
                </a:solidFill>
                <a:latin typeface="Arial Narrow" pitchFamily="34" charset="0"/>
              </a:rPr>
              <a:t>Visoke</a:t>
            </a:r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 – preko 180°C </a:t>
            </a:r>
          </a:p>
          <a:p>
            <a:pPr lvl="1" algn="just"/>
            <a:r>
              <a:rPr lang="en-US" sz="2000" u="sng" dirty="0">
                <a:solidFill>
                  <a:schemeClr val="bg2"/>
                </a:solidFill>
                <a:latin typeface="Arial Narrow" pitchFamily="34" charset="0"/>
              </a:rPr>
              <a:t>S</a:t>
            </a:r>
            <a:r>
              <a:rPr lang="sr-Latn-RS" sz="2000" u="sng" dirty="0">
                <a:solidFill>
                  <a:schemeClr val="bg2"/>
                </a:solidFill>
                <a:latin typeface="Arial Narrow" pitchFamily="34" charset="0"/>
              </a:rPr>
              <a:t>rednje</a:t>
            </a:r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 – od 100°C do 180°C</a:t>
            </a:r>
          </a:p>
          <a:p>
            <a:pPr lvl="1" algn="just"/>
            <a:r>
              <a:rPr lang="en-US" sz="2000" u="sng" dirty="0">
                <a:solidFill>
                  <a:schemeClr val="bg2"/>
                </a:solidFill>
                <a:latin typeface="Arial Narrow" pitchFamily="34" charset="0"/>
              </a:rPr>
              <a:t>N</a:t>
            </a:r>
            <a:r>
              <a:rPr lang="sr-Latn-RS" sz="2000" u="sng" dirty="0">
                <a:solidFill>
                  <a:schemeClr val="bg2"/>
                </a:solidFill>
                <a:latin typeface="Arial Narrow" pitchFamily="34" charset="0"/>
              </a:rPr>
              <a:t>iske</a:t>
            </a:r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 – ispod 100°C</a:t>
            </a:r>
            <a:endParaRPr lang="sr-Latn-RS" sz="1600" baseline="300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1371" y="4205160"/>
            <a:ext cx="4506685" cy="78483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000" b="1" dirty="0">
                <a:solidFill>
                  <a:schemeClr val="bg2"/>
                </a:solidFill>
                <a:latin typeface="Arial Narrow" pitchFamily="34" charset="0"/>
              </a:rPr>
              <a:t>Mane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Ograničeno lokacijom</a:t>
            </a: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5473" y="1467758"/>
            <a:ext cx="5381625" cy="30289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6204858" y="4469564"/>
            <a:ext cx="4666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Globalni instalisani kapacitet 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1371" y="2866983"/>
            <a:ext cx="4506685" cy="116955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000" b="1" dirty="0">
                <a:solidFill>
                  <a:schemeClr val="bg2"/>
                </a:solidFill>
                <a:latin typeface="Arial Narrow" pitchFamily="34" charset="0"/>
              </a:rPr>
              <a:t>Prednosti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Ekologija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Arial Narrow" pitchFamily="34" charset="0"/>
              </a:rPr>
              <a:t>E</a:t>
            </a:r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konomija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97037" y="5264698"/>
            <a:ext cx="1201477" cy="113549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8" name="Oval 17"/>
          <p:cNvSpPr/>
          <p:nvPr/>
        </p:nvSpPr>
        <p:spPr>
          <a:xfrm>
            <a:off x="10755086" y="1248229"/>
            <a:ext cx="943428" cy="3468914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cxnSpLocks/>
            <a:stCxn id="18" idx="4"/>
            <a:endCxn id="17" idx="0"/>
          </p:cNvCxnSpPr>
          <p:nvPr/>
        </p:nvCxnSpPr>
        <p:spPr>
          <a:xfrm flipH="1">
            <a:off x="11097776" y="4717143"/>
            <a:ext cx="129024" cy="547555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034DC5D-4B0F-D047-40BF-749D3E274C3F}"/>
              </a:ext>
            </a:extLst>
          </p:cNvPr>
          <p:cNvSpPr/>
          <p:nvPr/>
        </p:nvSpPr>
        <p:spPr>
          <a:xfrm>
            <a:off x="631371" y="5167825"/>
            <a:ext cx="4506685" cy="132343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000" b="1" dirty="0">
                <a:solidFill>
                  <a:schemeClr val="bg2"/>
                </a:solidFill>
                <a:latin typeface="Arial Narrow" pitchFamily="34" charset="0"/>
              </a:rPr>
              <a:t>Izvori</a:t>
            </a:r>
          </a:p>
          <a:p>
            <a:pPr lvl="1" algn="just"/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Konvektivni – voda i gas</a:t>
            </a:r>
          </a:p>
          <a:p>
            <a:pPr lvl="1" algn="just"/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Konduktivni – zemljište, stene, magma</a:t>
            </a:r>
          </a:p>
          <a:p>
            <a:pPr lvl="1" algn="just"/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Duboki rezervoari (3 km)</a:t>
            </a:r>
            <a:endParaRPr lang="sr-Latn-RS" sz="1600" baseline="300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0F10BF-E3D9-573B-83A7-DA25D1447D5E}"/>
              </a:ext>
            </a:extLst>
          </p:cNvPr>
          <p:cNvSpPr/>
          <p:nvPr/>
        </p:nvSpPr>
        <p:spPr>
          <a:xfrm>
            <a:off x="5264331" y="5167825"/>
            <a:ext cx="2109348" cy="1015663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000" b="1" dirty="0">
                <a:solidFill>
                  <a:schemeClr val="bg2"/>
                </a:solidFill>
                <a:latin typeface="Arial Narrow" pitchFamily="34" charset="0"/>
              </a:rPr>
              <a:t>Tehnologija</a:t>
            </a:r>
          </a:p>
          <a:p>
            <a:pPr lvl="1" algn="just"/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Direktno</a:t>
            </a:r>
          </a:p>
          <a:p>
            <a:pPr lvl="1" algn="just"/>
            <a:r>
              <a:rPr lang="sr-Latn-RS" sz="2000" dirty="0">
                <a:solidFill>
                  <a:schemeClr val="bg2"/>
                </a:solidFill>
                <a:latin typeface="Arial Narrow" pitchFamily="34" charset="0"/>
              </a:rPr>
              <a:t>Indirektno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Energija mora (mehanička, terminčka)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31370" y="1534540"/>
            <a:ext cx="7704556" cy="255454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Morske struje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lima i oseka</a:t>
            </a:r>
            <a:endParaRPr lang="sr-Latn-RS" sz="2400" dirty="0">
              <a:solidFill>
                <a:schemeClr val="bg2"/>
              </a:solidFill>
              <a:latin typeface="Arial Narrow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alasi </a:t>
            </a:r>
            <a:endParaRPr lang="sr-Latn-RS" sz="2400" dirty="0">
              <a:solidFill>
                <a:schemeClr val="bg2"/>
              </a:solidFill>
              <a:latin typeface="Arial Narrow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onverzija termalne energije okeana (OTEC)</a:t>
            </a:r>
            <a:endParaRPr lang="sr-Latn-RS" sz="2400" dirty="0">
              <a:solidFill>
                <a:schemeClr val="bg2"/>
              </a:solidFill>
              <a:latin typeface="Arial Narrow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Gradient saliniteta</a:t>
            </a:r>
            <a:endParaRPr lang="sr-Latn-R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pic>
        <p:nvPicPr>
          <p:cNvPr id="75778" name="Picture 2" descr="Tidal Power Station Images, Stock Photos &amp;amp; Vectors | Shutterstock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13047" y="1008416"/>
            <a:ext cx="3181464" cy="24987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75782" name="Picture 6" descr="Ocean Thermal Energy - Definition, Advantages, Disadvantages - Teachoo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613158" y="3855484"/>
            <a:ext cx="3185775" cy="247604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19" name="Rectangle 18"/>
          <p:cNvSpPr/>
          <p:nvPr/>
        </p:nvSpPr>
        <p:spPr>
          <a:xfrm>
            <a:off x="631370" y="4253493"/>
            <a:ext cx="7704556" cy="120032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Elektrane na energiju mora predstavljaju neograničen izvor energije, a velika većina ima visok stepen kontrolabilnosti i mogućnost skladištenja.</a:t>
            </a:r>
            <a:endParaRPr lang="sr-Latn-RS" sz="20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F24BB0-AC21-B00B-5C43-26BF1F919D4E}"/>
              </a:ext>
            </a:extLst>
          </p:cNvPr>
          <p:cNvSpPr txBox="1"/>
          <p:nvPr/>
        </p:nvSpPr>
        <p:spPr>
          <a:xfrm>
            <a:off x="580150" y="5526418"/>
            <a:ext cx="8032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r-Latn-RS" sz="1800" b="0" i="0" u="none" strike="noStrike" baseline="0" dirty="0">
                <a:solidFill>
                  <a:schemeClr val="bg1"/>
                </a:solidFill>
                <a:latin typeface="STIXTwoText"/>
              </a:rPr>
              <a:t>Eenrgija okeana čini </a:t>
            </a:r>
            <a:r>
              <a:rPr lang="en-GB" sz="1800" b="0" i="0" u="none" strike="noStrike" baseline="0" dirty="0">
                <a:solidFill>
                  <a:schemeClr val="bg1"/>
                </a:solidFill>
                <a:latin typeface="STIXTwoText"/>
              </a:rPr>
              <a:t>0.03% </a:t>
            </a:r>
            <a:r>
              <a:rPr lang="sr-Latn-RS" sz="1800" b="0" i="0" u="none" strike="noStrike" baseline="0" dirty="0">
                <a:solidFill>
                  <a:schemeClr val="bg1"/>
                </a:solidFill>
                <a:latin typeface="STIXTwoText"/>
              </a:rPr>
              <a:t>ukupnog instalisanog kapaciteta OIE</a:t>
            </a:r>
            <a:r>
              <a:rPr lang="en-GB" sz="1800" b="0" i="0" u="none" strike="noStrike" baseline="0" dirty="0">
                <a:solidFill>
                  <a:schemeClr val="bg1"/>
                </a:solidFill>
                <a:latin typeface="STIXTwoText"/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FF8447-2B91-0C3E-C4C7-6B2C54A08737}"/>
              </a:ext>
            </a:extLst>
          </p:cNvPr>
          <p:cNvSpPr txBox="1"/>
          <p:nvPr/>
        </p:nvSpPr>
        <p:spPr>
          <a:xfrm>
            <a:off x="580150" y="6070784"/>
            <a:ext cx="7708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r-Latn-RS" sz="1800" b="0" i="0" u="none" strike="noStrike" baseline="0" dirty="0">
                <a:solidFill>
                  <a:schemeClr val="bg1"/>
                </a:solidFill>
                <a:latin typeface="STIXTwoText"/>
              </a:rPr>
              <a:t>Teoretski, raspoloživi resursi okeana premašuju 200% globalne potrebe za energijom.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CF7C-56F9-DE71-CDB1-F2503D131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0366FA5-06B4-15BC-7CA7-1DF0460459A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BCA7CD-B96A-95F5-6F7D-65063E328788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51657982-1750-DE0F-5476-361A0EA4A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2C8310-FB92-AAB5-D757-69516C13C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16" y="977481"/>
            <a:ext cx="9249399" cy="558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92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Gorivne ćelije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31370" y="1534540"/>
            <a:ext cx="7569201" cy="255454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P</a:t>
            </a:r>
            <a:r>
              <a:rPr lang="sr-Latn-RS" sz="2400" dirty="0">
                <a:solidFill>
                  <a:srgbClr val="000000"/>
                </a:solidFill>
                <a:latin typeface="Arial Narrow" pitchFamily="34" charset="0"/>
              </a:rPr>
              <a:t>roizvodnja električne energije dovodom vodonika i kiseonika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D</a:t>
            </a:r>
            <a:r>
              <a:rPr lang="sr-Latn-RS" sz="2400" dirty="0">
                <a:solidFill>
                  <a:srgbClr val="000000"/>
                </a:solidFill>
                <a:latin typeface="Arial Narrow" pitchFamily="34" charset="0"/>
              </a:rPr>
              <a:t>istribuirane elektrane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E</a:t>
            </a:r>
            <a:r>
              <a:rPr lang="sr-Latn-RS" sz="2400" dirty="0">
                <a:solidFill>
                  <a:srgbClr val="000000"/>
                </a:solidFill>
                <a:latin typeface="Arial Narrow" pitchFamily="34" charset="0"/>
              </a:rPr>
              <a:t>lektrična vozila (FCEV)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RS" sz="2400" dirty="0">
                <a:solidFill>
                  <a:srgbClr val="000000"/>
                </a:solidFill>
                <a:latin typeface="Arial Narrow" pitchFamily="34" charset="0"/>
              </a:rPr>
              <a:t>Skladište energije (elektroliza)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RS" sz="2400" dirty="0">
                <a:solidFill>
                  <a:srgbClr val="00000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59107" y="6488668"/>
            <a:ext cx="732893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sr-Latn-RS" dirty="0">
                <a:solidFill>
                  <a:schemeClr val="bg1"/>
                </a:solidFill>
                <a:hlinkClick r:id="rId4"/>
              </a:rPr>
              <a:t>Video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A Beginners Guide to Fuel Cells - TheGreen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37713" y="1320119"/>
            <a:ext cx="3767818" cy="1690688"/>
          </a:xfrm>
          <a:prstGeom prst="rect">
            <a:avLst/>
          </a:prstGeom>
          <a:noFill/>
        </p:spPr>
      </p:pic>
      <p:pic>
        <p:nvPicPr>
          <p:cNvPr id="2052" name="Picture 4" descr="Toshiba&amp;#39;s megawatt fuel cells have enough juice to power a factory - Nikkei  Asi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4302" y="3904937"/>
            <a:ext cx="4642630" cy="261148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4666343" y="5906477"/>
            <a:ext cx="936171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400" b="1" dirty="0">
                <a:solidFill>
                  <a:schemeClr val="bg2"/>
                </a:solidFill>
                <a:latin typeface="Arial Narrow" pitchFamily="34" charset="0"/>
              </a:rPr>
              <a:t>1 MW</a:t>
            </a:r>
            <a:endParaRPr lang="en-US" sz="2400" b="1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53487" y="2357733"/>
            <a:ext cx="1146628" cy="830997"/>
          </a:xfrm>
          <a:prstGeom prst="rect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400" b="1" dirty="0">
                <a:solidFill>
                  <a:schemeClr val="bg2"/>
                </a:solidFill>
                <a:latin typeface="Arial Narrow" pitchFamily="34" charset="0"/>
              </a:rPr>
              <a:t>4 min</a:t>
            </a:r>
          </a:p>
          <a:p>
            <a:r>
              <a:rPr lang="sr-Latn-RS" sz="2400" b="1" dirty="0">
                <a:solidFill>
                  <a:schemeClr val="bg2"/>
                </a:solidFill>
                <a:latin typeface="Arial Narrow" pitchFamily="34" charset="0"/>
              </a:rPr>
              <a:t>500 km</a:t>
            </a:r>
            <a:endParaRPr lang="en-US" sz="2400" b="1" dirty="0">
              <a:solidFill>
                <a:schemeClr val="bg2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A3CEC3E-95E9-C076-D2B8-DDC3D6627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941" y="3867411"/>
            <a:ext cx="4087374" cy="2854233"/>
          </a:xfrm>
          <a:prstGeom prst="rect">
            <a:avLst/>
          </a:prstGeom>
        </p:spPr>
      </p:pic>
      <p:pic>
        <p:nvPicPr>
          <p:cNvPr id="1028" name="Picture 4" descr="Amonix logra récord mundial de eficiencia de módulo PV en la prueba del  NREL | Business Wi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4014" y="3912367"/>
            <a:ext cx="2047413" cy="143614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6471381" y="782321"/>
            <a:ext cx="5196114" cy="260071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Arial Narrow" pitchFamily="34" charset="0"/>
              </a:rPr>
              <a:t>Koncentratorski sistemi – CSP</a:t>
            </a:r>
          </a:p>
          <a:p>
            <a:r>
              <a:rPr lang="sr-Latn-RS" sz="2400" dirty="0">
                <a:solidFill>
                  <a:schemeClr val="bg1"/>
                </a:solidFill>
                <a:latin typeface="Arial Narrow" pitchFamily="34" charset="0"/>
              </a:rPr>
              <a:t>(pločasti, parabolični, Fre</a:t>
            </a:r>
            <a:r>
              <a:rPr lang="en-GB" sz="2400" dirty="0">
                <a:solidFill>
                  <a:schemeClr val="bg1"/>
                </a:solidFill>
                <a:latin typeface="Arial Narrow" pitchFamily="34" charset="0"/>
              </a:rPr>
              <a:t>s</a:t>
            </a:r>
            <a:r>
              <a:rPr lang="sr-Latn-RS" sz="2400" dirty="0">
                <a:solidFill>
                  <a:schemeClr val="bg1"/>
                </a:solidFill>
                <a:latin typeface="Arial Narrow" pitchFamily="34" charset="0"/>
              </a:rPr>
              <a:t>nelovi, heliostati)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D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irektno zračenje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M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ogućnost skladištenja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E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fikasnost oko 30%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endParaRPr lang="sr-Latn-RS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01506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Solarna energija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81429" y="1694197"/>
            <a:ext cx="4303486" cy="175432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Latn-RS" sz="2400" dirty="0">
                <a:solidFill>
                  <a:schemeClr val="bg1"/>
                </a:solidFill>
                <a:latin typeface="Arial Narrow" pitchFamily="34" charset="0"/>
              </a:rPr>
              <a:t>Fotonaponski sistemi – PV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D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irektno i difuziono zračenje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E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fikasnost oko 20% (33,7%)</a:t>
            </a:r>
          </a:p>
          <a:p>
            <a:pPr lvl="1" algn="just">
              <a:buFont typeface="Arial" pitchFamily="34" charset="0"/>
              <a:buChar char="•"/>
            </a:pPr>
            <a:endParaRPr lang="sr-Latn-RS" sz="2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56001" y="1059542"/>
            <a:ext cx="2598056" cy="16884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403266" y="1944915"/>
            <a:ext cx="2788734" cy="191588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188686" y="4720427"/>
            <a:ext cx="5196115" cy="176971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Arial Narrow" pitchFamily="34" charset="0"/>
              </a:rPr>
              <a:t>Koncentratorski fotonaponski sistemi – CPV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D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irektno zračenje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E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fikasnost oko 35% (46%)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sr-Latn-RS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92116" y="5434466"/>
            <a:ext cx="2607147" cy="142353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4071257" y="1247392"/>
            <a:ext cx="1197429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600 GW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807302" y="2189425"/>
            <a:ext cx="943429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6 GW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69877" y="5605284"/>
            <a:ext cx="830183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6 GW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103A07-55C7-D098-6911-C262CF7400E8}"/>
              </a:ext>
            </a:extLst>
          </p:cNvPr>
          <p:cNvSpPr/>
          <p:nvPr/>
        </p:nvSpPr>
        <p:spPr>
          <a:xfrm>
            <a:off x="8056695" y="4168775"/>
            <a:ext cx="747064" cy="33855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2"/>
                </a:solidFill>
                <a:latin typeface="Arial Narrow" pitchFamily="34" charset="0"/>
              </a:rPr>
              <a:t>500 °C</a:t>
            </a:r>
            <a:endParaRPr lang="en-US" sz="16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AE1165-8D84-8760-409A-7002BA2D0B72}"/>
              </a:ext>
            </a:extLst>
          </p:cNvPr>
          <p:cNvSpPr/>
          <p:nvPr/>
        </p:nvSpPr>
        <p:spPr>
          <a:xfrm>
            <a:off x="7979735" y="5497562"/>
            <a:ext cx="824024" cy="33855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2"/>
                </a:solidFill>
                <a:latin typeface="Arial Narrow" pitchFamily="34" charset="0"/>
              </a:rPr>
              <a:t>1000 °C</a:t>
            </a:r>
            <a:endParaRPr lang="en-US" sz="1600" dirty="0">
              <a:solidFill>
                <a:schemeClr val="bg2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A6E5A-EF8A-7E40-0936-7CA010CC8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24871CC-6E6C-F42D-7E97-FDC644248E7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F28E7B-0622-7137-E1E5-091A2EB4B6A3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CC18331B-F147-5769-2438-5F0B7AE6A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D9BCD2-40F5-F9EA-74EB-979D9952E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467" y="1018243"/>
            <a:ext cx="6577951" cy="514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22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Energija vetra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31371" y="1331340"/>
            <a:ext cx="4303486" cy="255454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  <a:latin typeface="Arial Narrow" pitchFamily="34" charset="0"/>
              </a:rPr>
              <a:t>Horizontalne turbine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O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n-shore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O</a:t>
            </a:r>
            <a:r>
              <a:rPr lang="sr-Latn-RS" sz="2000" dirty="0">
                <a:solidFill>
                  <a:schemeClr val="bg1"/>
                </a:solidFill>
                <a:latin typeface="Arial Narrow" pitchFamily="34" charset="0"/>
              </a:rPr>
              <a:t>ff-shore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  <a:latin typeface="Arial Narrow" pitchFamily="34" charset="0"/>
              </a:rPr>
              <a:t>Vertikalne turbine</a:t>
            </a:r>
          </a:p>
          <a:p>
            <a:pPr lvl="1" algn="just">
              <a:buFont typeface="Arial" pitchFamily="34" charset="0"/>
              <a:buChar char="•"/>
            </a:pPr>
            <a:endParaRPr lang="sr-Latn-R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lvl="1" algn="just">
              <a:buFont typeface="Arial" pitchFamily="34" charset="0"/>
              <a:buChar char="•"/>
            </a:pPr>
            <a:endParaRPr lang="sr-Latn-R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algn="just"/>
            <a:endParaRPr lang="sr-Latn-RS" sz="2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9154" name="AutoShape 2" descr="Vertical-axis small wind turbine - WS-4 RANGE - Windside - helical Savonius  rot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AutoShape 4" descr="Vertical-axis small wind turbine - WS-4 RANGE - Windside - helical Savonius  rot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9158" name="Picture 6" descr="600W 12V/24V Vertical Axis Helix Residential Home Wind Turbine generator –  Nordic Grizzly | Home wind turbine, Wind turbine generator, Wind power  generato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35228" y="4353379"/>
            <a:ext cx="1726321" cy="2278743"/>
          </a:xfrm>
          <a:prstGeom prst="rect">
            <a:avLst/>
          </a:prstGeom>
          <a:noFill/>
        </p:spPr>
      </p:pic>
      <p:pic>
        <p:nvPicPr>
          <p:cNvPr id="49160" name="Picture 8" descr="Amazon.com: NINILADY Free Energy 600w Vertical Wind Turbine Generator 3  Blades 12v 24v 48v 300RPM with MPPT Controller for Home Factory Use (12V  with Controller, White) : Patio, Lawn &amp;amp; Garde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39758" y="4629150"/>
            <a:ext cx="2228850" cy="2228850"/>
          </a:xfrm>
          <a:prstGeom prst="rect">
            <a:avLst/>
          </a:prstGeom>
          <a:noFill/>
        </p:spPr>
      </p:pic>
      <p:pic>
        <p:nvPicPr>
          <p:cNvPr id="49162" name="Picture 10" descr="Vertical Axis Wind Turbines generate safe, economical, clean energy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902" y="4007984"/>
            <a:ext cx="1672016" cy="2508024"/>
          </a:xfrm>
          <a:prstGeom prst="rect">
            <a:avLst/>
          </a:prstGeom>
          <a:noFill/>
        </p:spPr>
      </p:pic>
      <p:sp>
        <p:nvSpPr>
          <p:cNvPr id="49164" name="AutoShape 12" descr="China 3000W Vertical Wind Turbine Generator with 3 Blades - China Vertical  Wind Turbines, Vertical Axis Wind Turb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9166" name="Picture 14" descr="Expected turbine size in 2035 for onshore and offshore wind, compared... |  Download Scientific Diagram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6999" y="644962"/>
            <a:ext cx="6775002" cy="3172295"/>
          </a:xfrm>
          <a:prstGeom prst="rect">
            <a:avLst/>
          </a:prstGeom>
          <a:noFill/>
        </p:spPr>
      </p:pic>
      <p:pic>
        <p:nvPicPr>
          <p:cNvPr id="49168" name="Picture 16" descr="Wind farms now provide 14% of EU power – these countries are leading the  way | World Economic Forum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7713" y="3059443"/>
            <a:ext cx="5138057" cy="37985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3A8C-823F-B1CB-2D4E-CE986A6A8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BBD54FB-51C7-3E25-F4DA-C83F13FA5FE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- proizvodnja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F5ACE6-5F8B-FCE0-E119-BB5E02BE3580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803BEA1F-3331-D488-4B29-62CDB68DD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4" name="AutoShape 2" descr="Vertical-axis small wind turbine - WS-4 RANGE - Windside - helical Savonius  rotor">
            <a:extLst>
              <a:ext uri="{FF2B5EF4-FFF2-40B4-BE49-F238E27FC236}">
                <a16:creationId xmlns:a16="http://schemas.microsoft.com/office/drawing/2014/main" id="{2EEC7B8B-D91F-03C8-E6BA-42855728BF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AutoShape 4" descr="Vertical-axis small wind turbine - WS-4 RANGE - Windside - helical Savonius  rotor">
            <a:extLst>
              <a:ext uri="{FF2B5EF4-FFF2-40B4-BE49-F238E27FC236}">
                <a16:creationId xmlns:a16="http://schemas.microsoft.com/office/drawing/2014/main" id="{123DF272-EC24-6C52-95C7-A5302A5A78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AutoShape 12" descr="China 3000W Vertical Wind Turbine Generator with 3 Blades - China Vertical  Wind Turbines, Vertical Axis Wind Turbine">
            <a:extLst>
              <a:ext uri="{FF2B5EF4-FFF2-40B4-BE49-F238E27FC236}">
                <a16:creationId xmlns:a16="http://schemas.microsoft.com/office/drawing/2014/main" id="{5523C832-14ED-D313-F3BE-734EC386DC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3C6747-84FE-BC78-937D-D991AFE6C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007" y="1089835"/>
            <a:ext cx="8050389" cy="526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84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A075D-229E-DEDF-C6D0-D6EA1662A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D57F096-E373-1ED9-9133-F63500B5217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 rešenja za integraciju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B8A437-C633-FD70-4865-8D785392097B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3E1D912B-2214-8FC3-2F5F-874F7005A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4" name="AutoShape 2" descr="Vertical-axis small wind turbine - WS-4 RANGE - Windside - helical Savonius  rotor">
            <a:extLst>
              <a:ext uri="{FF2B5EF4-FFF2-40B4-BE49-F238E27FC236}">
                <a16:creationId xmlns:a16="http://schemas.microsoft.com/office/drawing/2014/main" id="{02B30B99-56AF-81E0-43FB-E7A5949286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AutoShape 4" descr="Vertical-axis small wind turbine - WS-4 RANGE - Windside - helical Savonius  rotor">
            <a:extLst>
              <a:ext uri="{FF2B5EF4-FFF2-40B4-BE49-F238E27FC236}">
                <a16:creationId xmlns:a16="http://schemas.microsoft.com/office/drawing/2014/main" id="{074845D8-00CA-26E4-EBD5-AFCC2A5C69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AutoShape 12" descr="China 3000W Vertical Wind Turbine Generator with 3 Blades - China Vertical  Wind Turbines, Vertical Axis Wind Turbine">
            <a:extLst>
              <a:ext uri="{FF2B5EF4-FFF2-40B4-BE49-F238E27FC236}">
                <a16:creationId xmlns:a16="http://schemas.microsoft.com/office/drawing/2014/main" id="{21CD6C69-72D6-F276-2204-2AF7290B54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6AA1A0-33C9-1DC8-69F8-2C18DB409C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1830"/>
          <a:stretch>
            <a:fillRect/>
          </a:stretch>
        </p:blipFill>
        <p:spPr>
          <a:xfrm>
            <a:off x="701040" y="1269563"/>
            <a:ext cx="10789920" cy="4441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73854B-FFEF-4CEA-BFFE-EA5251BAF171}"/>
              </a:ext>
            </a:extLst>
          </p:cNvPr>
          <p:cNvSpPr txBox="1"/>
          <p:nvPr/>
        </p:nvSpPr>
        <p:spPr>
          <a:xfrm>
            <a:off x="1303156" y="1537193"/>
            <a:ext cx="2195655" cy="1846659"/>
          </a:xfrm>
          <a:prstGeom prst="rect">
            <a:avLst/>
          </a:prstGeom>
          <a:solidFill>
            <a:srgbClr val="FBE7CD"/>
          </a:solidFill>
        </p:spPr>
        <p:txBody>
          <a:bodyPr wrap="square" rtlCol="0">
            <a:spAutoFit/>
          </a:bodyPr>
          <a:lstStyle/>
          <a:p>
            <a:r>
              <a:rPr lang="sr-Latn-RS" sz="1600" b="1" dirty="0">
                <a:solidFill>
                  <a:schemeClr val="bg1"/>
                </a:solidFill>
              </a:rPr>
              <a:t>Proizvodnja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Pametni invertori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Precizna prognoza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VPP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Fleksibilnost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Upravljivi OIE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Rezerva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425D38-7DF0-933F-AB6C-5964CB5AFAE3}"/>
              </a:ext>
            </a:extLst>
          </p:cNvPr>
          <p:cNvSpPr txBox="1"/>
          <p:nvPr/>
        </p:nvSpPr>
        <p:spPr>
          <a:xfrm>
            <a:off x="4782347" y="1552581"/>
            <a:ext cx="2267750" cy="1892826"/>
          </a:xfrm>
          <a:prstGeom prst="rect">
            <a:avLst/>
          </a:prstGeom>
          <a:solidFill>
            <a:srgbClr val="D0CFE0"/>
          </a:solidFill>
        </p:spPr>
        <p:txBody>
          <a:bodyPr wrap="square" rtlCol="0">
            <a:spAutoFit/>
          </a:bodyPr>
          <a:lstStyle/>
          <a:p>
            <a:r>
              <a:rPr lang="sr-Latn-RS" sz="1600" b="1" dirty="0">
                <a:solidFill>
                  <a:schemeClr val="bg1"/>
                </a:solidFill>
              </a:rPr>
              <a:t>Mreža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Širenje mreže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HV AC</a:t>
            </a:r>
            <a:r>
              <a:rPr lang="en-GB" sz="1600" dirty="0">
                <a:solidFill>
                  <a:schemeClr val="bg1"/>
                </a:solidFill>
              </a:rPr>
              <a:t>/</a:t>
            </a:r>
            <a:r>
              <a:rPr lang="sr-Latn-RS" sz="1600" dirty="0">
                <a:solidFill>
                  <a:schemeClr val="bg1"/>
                </a:solidFill>
              </a:rPr>
              <a:t>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Automatizacija dist.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FACTS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DLR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PMU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60255B-CBB8-6778-8A3B-F3BBD887BA6A}"/>
              </a:ext>
            </a:extLst>
          </p:cNvPr>
          <p:cNvSpPr txBox="1"/>
          <p:nvPr/>
        </p:nvSpPr>
        <p:spPr>
          <a:xfrm>
            <a:off x="8333634" y="1542584"/>
            <a:ext cx="2267750" cy="1892826"/>
          </a:xfrm>
          <a:prstGeom prst="rect">
            <a:avLst/>
          </a:prstGeom>
          <a:solidFill>
            <a:srgbClr val="B9DBEE"/>
          </a:solidFill>
        </p:spPr>
        <p:txBody>
          <a:bodyPr wrap="square" rtlCol="0">
            <a:spAutoFit/>
          </a:bodyPr>
          <a:lstStyle/>
          <a:p>
            <a:r>
              <a:rPr lang="sr-Latn-RS" sz="1600" b="1" dirty="0">
                <a:solidFill>
                  <a:schemeClr val="bg1"/>
                </a:solidFill>
              </a:rPr>
              <a:t>Potrošnja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DSM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Coordinated 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7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400" dirty="0">
              <a:solidFill>
                <a:schemeClr val="bg1"/>
              </a:solidFill>
            </a:endParaRPr>
          </a:p>
          <a:p>
            <a:endParaRPr lang="sr-Latn-RS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723ECB-F7B9-E916-DE87-7817E9D16E6F}"/>
              </a:ext>
            </a:extLst>
          </p:cNvPr>
          <p:cNvSpPr txBox="1"/>
          <p:nvPr/>
        </p:nvSpPr>
        <p:spPr>
          <a:xfrm>
            <a:off x="4352981" y="4065587"/>
            <a:ext cx="3690452" cy="1446550"/>
          </a:xfrm>
          <a:prstGeom prst="rect">
            <a:avLst/>
          </a:prstGeom>
          <a:solidFill>
            <a:srgbClr val="DBE6F6"/>
          </a:solidFill>
        </p:spPr>
        <p:txBody>
          <a:bodyPr wrap="square" rtlCol="0">
            <a:spAutoFit/>
          </a:bodyPr>
          <a:lstStyle/>
          <a:p>
            <a:r>
              <a:rPr lang="sr-Latn-RS" sz="1600" b="1" dirty="0">
                <a:solidFill>
                  <a:schemeClr val="bg1"/>
                </a:solidFill>
              </a:rPr>
              <a:t>Skladište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Termalno skaldište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Baterije i V2G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RHE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</a:rPr>
              <a:t>Power2Gas</a:t>
            </a:r>
          </a:p>
          <a:p>
            <a:endParaRPr lang="sr-Latn-R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2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30019" y="1156241"/>
            <a:ext cx="10413998" cy="380104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8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2"/>
                </a:solidFill>
                <a:latin typeface="Arial Narrow" pitchFamily="34" charset="0"/>
              </a:rPr>
              <a:t>Potreba za skladištem električne energije</a:t>
            </a:r>
          </a:p>
          <a:p>
            <a:endParaRPr lang="sr-Latn-RS" sz="2800" dirty="0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bg2"/>
              </a:solidFill>
              <a:latin typeface="Arial Narrow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Obnovljivi izvori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 – postaje nemoguće balansirati proizvodnju prema potrošnji</a:t>
            </a:r>
            <a:endParaRPr lang="sr-Latn-RS" sz="2800" dirty="0">
              <a:solidFill>
                <a:schemeClr val="bg2"/>
              </a:solidFill>
              <a:latin typeface="Arial Narrow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I</a:t>
            </a: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zolovani sistemi – 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odsustvo kontinualne raspoloživosti energenata</a:t>
            </a:r>
            <a:endParaRPr lang="sr-Latn-RS" sz="2800" dirty="0">
              <a:solidFill>
                <a:schemeClr val="bg2"/>
              </a:solidFill>
              <a:latin typeface="Arial Narrow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R</a:t>
            </a: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ezervno napajanje –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 u slučaju prekida osnovnog napajanja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T</a:t>
            </a: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ransport 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– električna vozila</a:t>
            </a:r>
            <a:endParaRPr lang="sr-Latn-RS" sz="2800" dirty="0">
              <a:solidFill>
                <a:schemeClr val="bg2"/>
              </a:solidFill>
              <a:latin typeface="Arial Narrow" pitchFamily="34" charset="0"/>
            </a:endParaRP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endParaRPr lang="sr-Latn-RS" sz="2800" dirty="0">
              <a:solidFill>
                <a:schemeClr val="bg2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49F3D-D3AB-CF79-429E-D68E3F472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7B89BC-AA66-7A6E-13FE-4AD5C2BC73B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DC1755-2898-F47B-2D2B-511D4FD1EA06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D5CFA1AE-D6A1-1EA2-FF59-CDF9A5B45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EB4F25-868A-2331-1781-26F09D489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977" y="892470"/>
            <a:ext cx="6846484" cy="582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53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55602" y="1077340"/>
            <a:ext cx="6059713" cy="273921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US" sz="2800" u="sng" dirty="0">
                <a:solidFill>
                  <a:schemeClr val="bg2"/>
                </a:solidFill>
                <a:latin typeface="Arial Narrow" pitchFamily="34" charset="0"/>
              </a:rPr>
              <a:t>M</a:t>
            </a:r>
            <a:r>
              <a:rPr lang="sr-Latn-RS" sz="2800" u="sng" dirty="0">
                <a:solidFill>
                  <a:schemeClr val="bg2"/>
                </a:solidFill>
                <a:latin typeface="Arial Narrow" pitchFamily="34" charset="0"/>
              </a:rPr>
              <a:t>ehaničko / termomehaničko / gravitaciono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R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everzibilne HE (PHES)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Gravitaciono-kočioni sistemi (GBES)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Skladište vazduha pod pritiskom (CAES)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accent3"/>
                </a:solidFill>
                <a:latin typeface="Arial Narrow" pitchFamily="34" charset="0"/>
              </a:rPr>
              <a:t>Zamajac (Flywheel - FWES)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Gravitaciono-šinsko s</a:t>
            </a:r>
            <a:r>
              <a:rPr lang="en-GB" sz="2400" dirty="0">
                <a:solidFill>
                  <a:schemeClr val="bg2"/>
                </a:solidFill>
                <a:latin typeface="Arial Narrow" pitchFamily="34" charset="0"/>
              </a:rPr>
              <a:t>k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ladište (ARES)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S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kladište tečnog vazduha (LAES)</a:t>
            </a:r>
          </a:p>
        </p:txBody>
      </p:sp>
      <p:sp>
        <p:nvSpPr>
          <p:cNvPr id="6" name="Rectangle 5"/>
          <p:cNvSpPr/>
          <p:nvPr/>
        </p:nvSpPr>
        <p:spPr>
          <a:xfrm>
            <a:off x="6625772" y="3870987"/>
            <a:ext cx="5246913" cy="126188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800" u="sng" dirty="0">
                <a:solidFill>
                  <a:schemeClr val="bg2"/>
                </a:solidFill>
                <a:latin typeface="Arial Narrow" pitchFamily="34" charset="0"/>
              </a:rPr>
              <a:t>Termalno skladište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S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kladište toplotne energije za kasniju upotrebu</a:t>
            </a:r>
          </a:p>
        </p:txBody>
      </p:sp>
      <p:sp>
        <p:nvSpPr>
          <p:cNvPr id="7" name="Rectangle 6"/>
          <p:cNvSpPr/>
          <p:nvPr/>
        </p:nvSpPr>
        <p:spPr>
          <a:xfrm>
            <a:off x="6625772" y="1091855"/>
            <a:ext cx="5246913" cy="126188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800" u="sng" dirty="0">
                <a:solidFill>
                  <a:schemeClr val="bg2"/>
                </a:solidFill>
                <a:latin typeface="Arial Narrow" pitchFamily="34" charset="0"/>
              </a:rPr>
              <a:t>Elektrohemijsko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Punjive baterije (lead-acid, Li-Ion)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 “Tečne” baterije (Flow batteries)</a:t>
            </a:r>
          </a:p>
        </p:txBody>
      </p:sp>
      <p:sp>
        <p:nvSpPr>
          <p:cNvPr id="8" name="Rectangle 7"/>
          <p:cNvSpPr/>
          <p:nvPr/>
        </p:nvSpPr>
        <p:spPr>
          <a:xfrm>
            <a:off x="355602" y="3929313"/>
            <a:ext cx="6059713" cy="126188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800" u="sng" dirty="0">
                <a:solidFill>
                  <a:schemeClr val="bg2"/>
                </a:solidFill>
                <a:latin typeface="Arial Narrow" pitchFamily="34" charset="0"/>
              </a:rPr>
              <a:t>Hemijsko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Prirodni ugalj, nafta, gas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Skladište vodonika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8B06E9-1078-2CD5-79EF-E1EC9CA95D1C}"/>
              </a:ext>
            </a:extLst>
          </p:cNvPr>
          <p:cNvSpPr/>
          <p:nvPr/>
        </p:nvSpPr>
        <p:spPr>
          <a:xfrm>
            <a:off x="11011786" y="6027003"/>
            <a:ext cx="1180214" cy="83099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chemeClr val="bg2"/>
                </a:solidFill>
                <a:latin typeface="Arial Narrow" pitchFamily="34" charset="0"/>
              </a:rPr>
              <a:t>energija</a:t>
            </a:r>
            <a:endParaRPr lang="sr-Latn-RS" sz="2400" dirty="0">
              <a:solidFill>
                <a:schemeClr val="bg2"/>
              </a:solidFill>
              <a:latin typeface="Arial Narrow" pitchFamily="34" charset="0"/>
            </a:endParaRPr>
          </a:p>
          <a:p>
            <a:r>
              <a:rPr lang="en-GB" sz="2400" dirty="0" err="1">
                <a:solidFill>
                  <a:schemeClr val="accent3"/>
                </a:solidFill>
                <a:latin typeface="Arial Narrow" pitchFamily="34" charset="0"/>
              </a:rPr>
              <a:t>snaga</a:t>
            </a:r>
            <a:endParaRPr lang="sr-Latn-RS" sz="2400" dirty="0">
              <a:solidFill>
                <a:schemeClr val="accent3"/>
              </a:solidFill>
              <a:latin typeface="Arial Narrow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0EBBF0-071D-DFFA-3B7D-5F6CFCE6B259}"/>
              </a:ext>
            </a:extLst>
          </p:cNvPr>
          <p:cNvSpPr/>
          <p:nvPr/>
        </p:nvSpPr>
        <p:spPr>
          <a:xfrm>
            <a:off x="6625772" y="2481421"/>
            <a:ext cx="5246913" cy="126188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GB" sz="2800" u="sng" dirty="0" err="1">
                <a:solidFill>
                  <a:schemeClr val="bg2"/>
                </a:solidFill>
                <a:latin typeface="Arial Narrow" pitchFamily="34" charset="0"/>
              </a:rPr>
              <a:t>Elektri</a:t>
            </a:r>
            <a:r>
              <a:rPr lang="sr-Latn-RS" sz="2800" u="sng" dirty="0">
                <a:solidFill>
                  <a:schemeClr val="bg2"/>
                </a:solidFill>
                <a:latin typeface="Arial Narrow" pitchFamily="34" charset="0"/>
              </a:rPr>
              <a:t>čno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accent3"/>
                </a:solidFill>
                <a:latin typeface="Arial Narrow" pitchFamily="34" charset="0"/>
              </a:rPr>
              <a:t>Superkondenzatori</a:t>
            </a:r>
          </a:p>
          <a:p>
            <a:pPr lvl="1">
              <a:buFont typeface="Arial" pitchFamily="34" charset="0"/>
              <a:buChar char="•"/>
            </a:pPr>
            <a:r>
              <a:rPr lang="sr-Latn-RS" sz="2400" dirty="0">
                <a:solidFill>
                  <a:schemeClr val="accent3"/>
                </a:solidFill>
                <a:latin typeface="Arial Narrow" pitchFamily="34" charset="0"/>
              </a:rPr>
              <a:t>Superprovodni magnetni kalemovi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B278A-8204-E3DE-4C34-08F70DAAE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95A17A-4FF6-52BD-E2DD-05728D4E65D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D3EB82-1CFF-3B60-1792-B5E2999FA888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A670F714-ED98-E5AF-BCAD-BA895F335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8BC78B-C953-39A0-D2BB-837B1028ED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164"/>
          <a:stretch>
            <a:fillRect/>
          </a:stretch>
        </p:blipFill>
        <p:spPr>
          <a:xfrm>
            <a:off x="1149200" y="748952"/>
            <a:ext cx="9743856" cy="5268567"/>
          </a:xfrm>
          <a:prstGeom prst="rect">
            <a:avLst/>
          </a:prstGeom>
        </p:spPr>
      </p:pic>
      <p:sp>
        <p:nvSpPr>
          <p:cNvPr id="2" name="Rounded Rectangle 11">
            <a:extLst>
              <a:ext uri="{FF2B5EF4-FFF2-40B4-BE49-F238E27FC236}">
                <a16:creationId xmlns:a16="http://schemas.microsoft.com/office/drawing/2014/main" id="{B3E99B48-6339-6053-371C-182E9BAA2E3D}"/>
              </a:ext>
            </a:extLst>
          </p:cNvPr>
          <p:cNvSpPr/>
          <p:nvPr/>
        </p:nvSpPr>
        <p:spPr>
          <a:xfrm>
            <a:off x="205565" y="6017519"/>
            <a:ext cx="5929422" cy="772367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Razvijenost tehnologija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111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17493" y="1136196"/>
            <a:ext cx="42100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RHE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1258" y="1141185"/>
            <a:ext cx="3579230" cy="277767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149600" y="2521511"/>
            <a:ext cx="4063999" cy="378565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S</a:t>
            </a:r>
            <a:r>
              <a:rPr lang="sr-Latn-RS" sz="24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kladišti jeftinu energiju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P</a:t>
            </a:r>
            <a:r>
              <a:rPr lang="sr-Latn-RS" sz="24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okriva vrhove opterećenja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P</a:t>
            </a:r>
            <a:r>
              <a:rPr lang="sr-Latn-RS" sz="24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oseduje veliki kapacitet</a:t>
            </a:r>
          </a:p>
          <a:p>
            <a:pPr>
              <a:buFont typeface="Arial" pitchFamily="34" charset="0"/>
              <a:buChar char="•"/>
            </a:pPr>
            <a:r>
              <a:rPr lang="sr-Latn-RS" sz="24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Nizak LCOE</a:t>
            </a:r>
          </a:p>
          <a:p>
            <a:pPr>
              <a:buFont typeface="Arial" pitchFamily="34" charset="0"/>
              <a:buChar char="•"/>
            </a:pPr>
            <a:endParaRPr lang="sr-Latn-RS" sz="2400" dirty="0">
              <a:solidFill>
                <a:schemeClr val="accent6">
                  <a:lumMod val="50000"/>
                </a:schemeClr>
              </a:solidFill>
              <a:latin typeface="Arial Narrow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Arial Narrow" pitchFamily="34" charset="0"/>
              </a:rPr>
              <a:t>V</a:t>
            </a:r>
            <a:r>
              <a:rPr lang="sr-Latn-RS" sz="2400" dirty="0">
                <a:solidFill>
                  <a:srgbClr val="C00000"/>
                </a:solidFill>
                <a:latin typeface="Arial Narrow" pitchFamily="34" charset="0"/>
              </a:rPr>
              <a:t>ezano za specifične lokacije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Arial Narrow" pitchFamily="34" charset="0"/>
              </a:rPr>
              <a:t>M</a:t>
            </a:r>
            <a:r>
              <a:rPr lang="sr-Latn-RS" sz="2400" dirty="0">
                <a:solidFill>
                  <a:srgbClr val="C00000"/>
                </a:solidFill>
                <a:latin typeface="Arial Narrow" pitchFamily="34" charset="0"/>
              </a:rPr>
              <a:t>nogo vremena za izgradnju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Arial Narrow" pitchFamily="34" charset="0"/>
              </a:rPr>
              <a:t>V</a:t>
            </a:r>
            <a:r>
              <a:rPr lang="sr-Latn-RS" sz="2400" dirty="0">
                <a:solidFill>
                  <a:srgbClr val="C00000"/>
                </a:solidFill>
                <a:latin typeface="Arial Narrow" pitchFamily="34" charset="0"/>
              </a:rPr>
              <a:t>elike kapitalne investicije</a:t>
            </a:r>
          </a:p>
          <a:p>
            <a:pPr>
              <a:buFont typeface="Arial" pitchFamily="34" charset="0"/>
              <a:buChar char="•"/>
            </a:pPr>
            <a:r>
              <a:rPr lang="sr-Latn-RS" sz="2400" dirty="0">
                <a:solidFill>
                  <a:srgbClr val="C00000"/>
                </a:solidFill>
                <a:latin typeface="Arial Narrow" pitchFamily="34" charset="0"/>
              </a:rPr>
              <a:t>Uticaj na životnu sredinu</a:t>
            </a:r>
          </a:p>
          <a:p>
            <a:pPr>
              <a:buFont typeface="Arial" pitchFamily="34" charset="0"/>
              <a:buChar char="•"/>
            </a:pPr>
            <a:endParaRPr lang="sr-Latn-RS" sz="24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60344" y="3978829"/>
            <a:ext cx="4426857" cy="230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ARES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200" y="1276576"/>
            <a:ext cx="3933372" cy="2264669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15314" y="990825"/>
            <a:ext cx="4724400" cy="26765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14" name="Picture 13" descr="gif (1)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483429"/>
            <a:ext cx="6096000" cy="3374571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8287" y="2888343"/>
            <a:ext cx="6444343" cy="346165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570" y="712108"/>
            <a:ext cx="4329443" cy="309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CA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E</a:t>
            </a: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660" y="3730399"/>
            <a:ext cx="5084082" cy="312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4078518" y="953970"/>
            <a:ext cx="2307770" cy="52322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2"/>
                </a:solidFill>
                <a:latin typeface="Arial Narrow" pitchFamily="34" charset="0"/>
              </a:rPr>
              <a:t>Izohorni</a:t>
            </a: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 </a:t>
            </a:r>
            <a:r>
              <a:rPr lang="en-US" sz="2800" dirty="0" err="1">
                <a:solidFill>
                  <a:schemeClr val="bg2"/>
                </a:solidFill>
                <a:latin typeface="Arial Narrow" pitchFamily="34" charset="0"/>
              </a:rPr>
              <a:t>proces</a:t>
            </a:r>
            <a:endParaRPr lang="sr-Latn-R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11604" y="6131580"/>
            <a:ext cx="2307770" cy="52322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Izobarni </a:t>
            </a:r>
            <a:r>
              <a:rPr lang="en-US" sz="2800" dirty="0" err="1">
                <a:solidFill>
                  <a:schemeClr val="bg2"/>
                </a:solidFill>
                <a:latin typeface="Arial Narrow" pitchFamily="34" charset="0"/>
              </a:rPr>
              <a:t>proces</a:t>
            </a:r>
            <a:endParaRPr lang="sr-Latn-R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799" y="1940833"/>
            <a:ext cx="5910943" cy="374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746649"/>
            <a:ext cx="10528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Zamajac (Flywheel)</a:t>
            </a:r>
            <a:endParaRPr lang="en-US" sz="2400" dirty="0">
              <a:solidFill>
                <a:schemeClr val="bg2"/>
              </a:solidFill>
              <a:latin typeface="Arial Narrow" pitchFamily="34" charset="0"/>
            </a:endParaRPr>
          </a:p>
        </p:txBody>
      </p:sp>
      <p:pic>
        <p:nvPicPr>
          <p:cNvPr id="14" name="Picture 13" descr="gif (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77471"/>
            <a:ext cx="6096000" cy="3429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98287" y="4771226"/>
            <a:ext cx="4063999" cy="138499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Rotacija u vakuumu</a:t>
            </a:r>
          </a:p>
          <a:p>
            <a:pPr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Elektromagnetna levitacija</a:t>
            </a:r>
          </a:p>
          <a:p>
            <a:pPr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Dug životni vek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56337" y="3276600"/>
            <a:ext cx="593566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6379029" y="1207968"/>
            <a:ext cx="4063999" cy="95410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Brz odziv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Arial Narrow" pitchFamily="34" charset="0"/>
              </a:rPr>
              <a:t>R</a:t>
            </a:r>
            <a:r>
              <a:rPr lang="sr-Latn-RS" sz="2800" dirty="0">
                <a:solidFill>
                  <a:schemeClr val="bg2"/>
                </a:solidFill>
                <a:latin typeface="Arial Narrow" pitchFamily="34" charset="0"/>
              </a:rPr>
              <a:t>egulacija frekvencije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C047E-0727-2221-8B1E-80151BFCC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6A873-13A6-A30E-2307-FF950219614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skladište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96195A-AB44-A5D2-A589-43851642795F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16DF53ED-548E-D435-AC05-7341211E6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80905-A332-415A-F4FA-629C857F72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152"/>
          <a:stretch>
            <a:fillRect/>
          </a:stretch>
        </p:blipFill>
        <p:spPr>
          <a:xfrm>
            <a:off x="2124614" y="1202116"/>
            <a:ext cx="6976856" cy="4815404"/>
          </a:xfrm>
          <a:prstGeom prst="rect">
            <a:avLst/>
          </a:prstGeom>
        </p:spPr>
      </p:pic>
      <p:sp>
        <p:nvSpPr>
          <p:cNvPr id="2" name="Rounded Rectangle 11">
            <a:extLst>
              <a:ext uri="{FF2B5EF4-FFF2-40B4-BE49-F238E27FC236}">
                <a16:creationId xmlns:a16="http://schemas.microsoft.com/office/drawing/2014/main" id="{7ED28D7F-FB59-B97E-CCAB-33FA14B4884F}"/>
              </a:ext>
            </a:extLst>
          </p:cNvPr>
          <p:cNvSpPr/>
          <p:nvPr/>
        </p:nvSpPr>
        <p:spPr>
          <a:xfrm>
            <a:off x="205565" y="6017519"/>
            <a:ext cx="5929422" cy="772367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Poređenje tehnologija – vremenski okvir i snaga skladištenja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4716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Distribuirani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resursi –</a:t>
            </a:r>
            <a:r>
              <a:rPr kumimoji="0" lang="sr-Cyrl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r-Latn-RS" sz="2800" b="0" i="0" u="none" strike="noStrike" kern="1200" cap="none" spc="0" normalizeH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intermitentnost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15258" y="1077340"/>
            <a:ext cx="8265885" cy="261610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I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ntermitentnost obnovljivih izvora može izazvati brojne poteškoće upravljanja sistemom:</a:t>
            </a:r>
          </a:p>
          <a:p>
            <a:pPr marL="97155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Z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adovoljavanje vršnih opterećenja</a:t>
            </a:r>
          </a:p>
          <a:p>
            <a:pPr marL="97155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I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skorišćenje viška energije (excess electricity)</a:t>
            </a:r>
          </a:p>
          <a:p>
            <a:pPr marL="97155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B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alansiranje sistema – regulacija frekvencije</a:t>
            </a:r>
          </a:p>
          <a:p>
            <a:pPr marL="971550" lvl="1" indent="-514350">
              <a:spcBef>
                <a:spcPts val="600"/>
              </a:spcBef>
              <a:buFont typeface="+mj-lt"/>
              <a:buAutoNum type="arabicPeriod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Naponski problemi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2515" y="3929397"/>
            <a:ext cx="8265885" cy="247760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Potrebno je povećati fleksibilnost sistema:</a:t>
            </a:r>
          </a:p>
          <a:p>
            <a:pPr marL="971550" lvl="1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Skladište</a:t>
            </a:r>
          </a:p>
          <a:p>
            <a:pPr marL="971550" lvl="1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Upravljanje potrošnjom</a:t>
            </a:r>
          </a:p>
          <a:p>
            <a:pPr marL="971550" lvl="1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I</a:t>
            </a: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nterkonekcija</a:t>
            </a:r>
          </a:p>
          <a:p>
            <a:pPr marL="971550" lvl="1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sr-Latn-RS" sz="2400" dirty="0">
                <a:solidFill>
                  <a:schemeClr val="bg2"/>
                </a:solidFill>
                <a:latin typeface="Arial Narrow" pitchFamily="34" charset="0"/>
              </a:rPr>
              <a:t>Power-to-gas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860973" y="1178939"/>
            <a:ext cx="492443" cy="3059231"/>
          </a:xfrm>
          <a:prstGeom prst="rect">
            <a:avLst/>
          </a:prstGeom>
          <a:noFill/>
          <a:ln>
            <a:noFill/>
          </a:ln>
        </p:spPr>
        <p:txBody>
          <a:bodyPr vert="wordArtVert" wrap="square">
            <a:spAutoFit/>
          </a:bodyPr>
          <a:lstStyle/>
          <a:p>
            <a:r>
              <a:rPr lang="sr-Latn-RS" b="1" dirty="0">
                <a:solidFill>
                  <a:srgbClr val="C00000"/>
                </a:solidFill>
                <a:latin typeface="Arial Narrow" pitchFamily="34" charset="0"/>
              </a:rPr>
              <a:t>PROBLEMI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868230" y="4176141"/>
            <a:ext cx="492443" cy="2427859"/>
          </a:xfrm>
          <a:prstGeom prst="rect">
            <a:avLst/>
          </a:prstGeom>
          <a:noFill/>
          <a:ln>
            <a:noFill/>
          </a:ln>
        </p:spPr>
        <p:txBody>
          <a:bodyPr vert="wordArtVert" wrap="square">
            <a:spAutoFit/>
          </a:bodyPr>
          <a:lstStyle/>
          <a:p>
            <a:r>
              <a:rPr lang="sr-Latn-RS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REŠENJA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0504C-73B3-86EB-9191-29A6232D3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98274B7-E7CB-7133-327C-7540882E8ED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114E05-1FEF-66B2-6871-C58ECFE944AB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B7FDD0F3-AEB4-4B6C-F99A-15A8686D6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A9123E42-8EFE-ECB1-4FCE-F2FD5996CFC4}"/>
              </a:ext>
            </a:extLst>
          </p:cNvPr>
          <p:cNvSpPr/>
          <p:nvPr/>
        </p:nvSpPr>
        <p:spPr>
          <a:xfrm>
            <a:off x="618307" y="1735182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Energetska eketronika</a:t>
            </a:r>
            <a:endParaRPr lang="en-US" sz="2400" dirty="0"/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95AB3193-2CFD-BBB7-83A3-AD7CF268A998}"/>
              </a:ext>
            </a:extLst>
          </p:cNvPr>
          <p:cNvSpPr/>
          <p:nvPr/>
        </p:nvSpPr>
        <p:spPr>
          <a:xfrm>
            <a:off x="2993567" y="1735182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Mala inercija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Velika reaktansa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Male vremenske konstante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Slabo prigusenje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Uglavnom opremljeni uredjajima za automatsku regulaciju napona, ne i frekvencije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78687C4-E44C-8E3D-46F9-69E3B025F2AD}"/>
              </a:ext>
            </a:extLst>
          </p:cNvPr>
          <p:cNvSpPr/>
          <p:nvPr/>
        </p:nvSpPr>
        <p:spPr>
          <a:xfrm>
            <a:off x="618306" y="3429000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OIE i skladišta</a:t>
            </a:r>
            <a:endParaRPr lang="en-US" sz="2400" dirty="0"/>
          </a:p>
        </p:txBody>
      </p:sp>
      <p:sp>
        <p:nvSpPr>
          <p:cNvPr id="6" name="Rounded Rectangle 11">
            <a:extLst>
              <a:ext uri="{FF2B5EF4-FFF2-40B4-BE49-F238E27FC236}">
                <a16:creationId xmlns:a16="http://schemas.microsoft.com/office/drawing/2014/main" id="{C03CF517-D5C9-1177-26A1-73D37E138178}"/>
              </a:ext>
            </a:extLst>
          </p:cNvPr>
          <p:cNvSpPr/>
          <p:nvPr/>
        </p:nvSpPr>
        <p:spPr>
          <a:xfrm>
            <a:off x="2993566" y="3428999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Moraju da zadovolje mrežna pravila (Grid Codes)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Potrebno je povećavati fleksibilnost i kontrolabilnost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Koriste energetsku elektroniku kao intefejs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Složeno dinamičko ponašanje sistema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Sistem podložan oscilacijama (zanemarljiva inercija i neusklađenost dejstva uređaja)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515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E7375-0F05-72D8-AEEE-49B67DF52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2AE0DE5-66C8-7135-B89B-D55E4540C95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5BB602-15EA-FF0B-863F-4AAE226E7A2B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0F60B182-84D6-7167-51FE-A891B0718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C7C7A9D9-8D3A-F57A-2E3B-3A6EC300E4C5}"/>
              </a:ext>
            </a:extLst>
          </p:cNvPr>
          <p:cNvSpPr/>
          <p:nvPr/>
        </p:nvSpPr>
        <p:spPr>
          <a:xfrm>
            <a:off x="533246" y="1378991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Energetski pretvarači</a:t>
            </a:r>
            <a:endParaRPr lang="en-US" sz="2400" dirty="0"/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5A235DDC-0BCE-5B2D-B914-C77ECC189AF8}"/>
              </a:ext>
            </a:extLst>
          </p:cNvPr>
          <p:cNvSpPr/>
          <p:nvPr/>
        </p:nvSpPr>
        <p:spPr>
          <a:xfrm>
            <a:off x="2908506" y="1378991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U zavisnosti od korišćenih poluprovodničkih prekidača: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Neupravljivi (dioda)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Poluupravljivi (tiristori) – početak provođenja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Punoupravljivi (tranzistori) – početak i kraj provođenja (IGBT, MOSFET)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239E3D3-3576-AE29-1985-4B46686D97AA}"/>
              </a:ext>
            </a:extLst>
          </p:cNvPr>
          <p:cNvSpPr/>
          <p:nvPr/>
        </p:nvSpPr>
        <p:spPr>
          <a:xfrm>
            <a:off x="533245" y="3072809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Energetski pretvarači</a:t>
            </a:r>
            <a:endParaRPr lang="en-US" sz="2400" dirty="0"/>
          </a:p>
        </p:txBody>
      </p:sp>
      <p:sp>
        <p:nvSpPr>
          <p:cNvPr id="6" name="Rounded Rectangle 11">
            <a:extLst>
              <a:ext uri="{FF2B5EF4-FFF2-40B4-BE49-F238E27FC236}">
                <a16:creationId xmlns:a16="http://schemas.microsoft.com/office/drawing/2014/main" id="{73A23D43-B0F9-E015-5D53-E8825CBFD6ED}"/>
              </a:ext>
            </a:extLst>
          </p:cNvPr>
          <p:cNvSpPr/>
          <p:nvPr/>
        </p:nvSpPr>
        <p:spPr>
          <a:xfrm>
            <a:off x="2908505" y="3072808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U zavisnosti od procesa komutacije: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Sa mrežnom komutacijom – AC diktira komutaciju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Sa sopstvenom komutacijom – kontrolabilna komutacija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8BD2C7B3-6ED9-83BA-A2E1-97432E56613A}"/>
              </a:ext>
            </a:extLst>
          </p:cNvPr>
          <p:cNvSpPr/>
          <p:nvPr/>
        </p:nvSpPr>
        <p:spPr>
          <a:xfrm>
            <a:off x="533245" y="4766627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Energetski pretvarači</a:t>
            </a:r>
            <a:endParaRPr lang="en-US" sz="2400" dirty="0"/>
          </a:p>
        </p:txBody>
      </p:sp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B44BDB70-3AD8-FFF4-7F62-589F5EBED6DF}"/>
              </a:ext>
            </a:extLst>
          </p:cNvPr>
          <p:cNvSpPr/>
          <p:nvPr/>
        </p:nvSpPr>
        <p:spPr>
          <a:xfrm>
            <a:off x="2908504" y="4766627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U zavisnosti od napona i struje na DC strani: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Strujno kontrolisani CSC – struja konstantna, napon menja polaritet i amplitudu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u="sng" dirty="0">
                <a:solidFill>
                  <a:schemeClr val="bg1"/>
                </a:solidFill>
              </a:rPr>
              <a:t>Naponski kontrolisani VSC </a:t>
            </a:r>
            <a:r>
              <a:rPr lang="sr-Latn-RS" dirty="0">
                <a:solidFill>
                  <a:schemeClr val="bg1"/>
                </a:solidFill>
              </a:rPr>
              <a:t>– napon konstantan, struja menja smer i amplitudu</a:t>
            </a:r>
          </a:p>
        </p:txBody>
      </p:sp>
    </p:spTree>
    <p:extLst>
      <p:ext uri="{BB962C8B-B14F-4D97-AF65-F5344CB8AC3E}">
        <p14:creationId xmlns:p14="http://schemas.microsoft.com/office/powerpoint/2010/main" val="2771996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50011-EBD2-1633-1F33-30ADC2834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DCEF052-4B20-04FB-55CB-62F220D4B60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A9A8FA-927D-A48E-B501-D9B50C51839F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2ECE70BE-1AEA-5CDF-0388-CEF65A0E1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167A44-F358-8CE9-90EF-5458FA854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42" y="1286538"/>
            <a:ext cx="5204144" cy="48257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6618B1-8B14-A66D-7816-4720D16510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967562"/>
            <a:ext cx="5619308" cy="3939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54AB01-9857-A7B4-4A06-21D6642215AA}"/>
              </a:ext>
            </a:extLst>
          </p:cNvPr>
          <p:cNvSpPr txBox="1"/>
          <p:nvPr/>
        </p:nvSpPr>
        <p:spPr>
          <a:xfrm>
            <a:off x="6096000" y="1121274"/>
            <a:ext cx="5723833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Konverzija AC</a:t>
            </a:r>
            <a:r>
              <a:rPr lang="en-GB" sz="2400" dirty="0">
                <a:solidFill>
                  <a:schemeClr val="bg1"/>
                </a:solidFill>
              </a:rPr>
              <a:t>/</a:t>
            </a:r>
            <a:r>
              <a:rPr lang="sr-Latn-RS" sz="2400" dirty="0">
                <a:solidFill>
                  <a:schemeClr val="bg1"/>
                </a:solidFill>
              </a:rPr>
              <a:t>DC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Ispravljač i invertor (bidirectional)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Nezavisno upravljanje aktivne i reaktivne snage (P, Q)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Brz odziv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Asinhron rad – nezavisan od frekvencije sistema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Različite topologije AC</a:t>
            </a:r>
            <a:r>
              <a:rPr lang="en-GB" sz="2400" dirty="0">
                <a:solidFill>
                  <a:schemeClr val="bg1"/>
                </a:solidFill>
              </a:rPr>
              <a:t>/DC/AC</a:t>
            </a:r>
            <a:endParaRPr lang="sr-Latn-R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433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CADF3-5190-3E60-443D-A14AE8968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A6A7A21-39CE-C493-27EC-829D21655D1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F78BAF-1A5E-CD4D-80D2-C167673D8058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A3669AE3-F1D5-2067-0936-EA82E9F2C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ower, Electronic Systems, Applications and Resources on Electrical and  Electronic Project-Thesis: Single-phase half-bridge VSC">
            <a:extLst>
              <a:ext uri="{FF2B5EF4-FFF2-40B4-BE49-F238E27FC236}">
                <a16:creationId xmlns:a16="http://schemas.microsoft.com/office/drawing/2014/main" id="{CAAD8768-255E-91E8-A1AF-C2E470256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1519458"/>
            <a:ext cx="4362450" cy="30003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5AF490-57ED-0CEF-F916-B9631A967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7409" y="1725753"/>
            <a:ext cx="4927308" cy="2587784"/>
          </a:xfrm>
          <a:prstGeom prst="rect">
            <a:avLst/>
          </a:prstGeom>
        </p:spPr>
      </p:pic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E5976EC0-2C7B-4DAE-9BAA-07E32C518679}"/>
              </a:ext>
            </a:extLst>
          </p:cNvPr>
          <p:cNvSpPr/>
          <p:nvPr/>
        </p:nvSpPr>
        <p:spPr>
          <a:xfrm>
            <a:off x="1034904" y="5271505"/>
            <a:ext cx="5929422" cy="1481167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Polumosni jednofazni dvonivoski VSC – sa srednjom tačkom</a:t>
            </a:r>
            <a:r>
              <a:rPr lang="en-GB" dirty="0">
                <a:solidFill>
                  <a:schemeClr val="bg1"/>
                </a:solidFill>
              </a:rPr>
              <a:t> (bez </a:t>
            </a:r>
            <a:r>
              <a:rPr lang="en-GB" dirty="0" err="1">
                <a:solidFill>
                  <a:schemeClr val="bg1"/>
                </a:solidFill>
              </a:rPr>
              <a:t>srednje</a:t>
            </a:r>
            <a:r>
              <a:rPr lang="en-GB" dirty="0">
                <a:solidFill>
                  <a:schemeClr val="bg1"/>
                </a:solidFill>
              </a:rPr>
              <a:t> ta</a:t>
            </a:r>
            <a:r>
              <a:rPr lang="sr-Latn-RS" dirty="0">
                <a:solidFill>
                  <a:schemeClr val="bg1"/>
                </a:solidFill>
              </a:rPr>
              <a:t>čke?</a:t>
            </a:r>
            <a:r>
              <a:rPr lang="en-GB" dirty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458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4F03D-028B-B72C-52D5-45BB923FF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17D5BFB-EF0D-DF0F-444B-53C961686AE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66A332-C010-6653-A614-65B5ABBC8892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6DFB8F64-2B3F-FD49-F668-110FED498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1FFA745E-7375-4C97-6F16-81C6878EF07F}"/>
              </a:ext>
            </a:extLst>
          </p:cNvPr>
          <p:cNvSpPr/>
          <p:nvPr/>
        </p:nvSpPr>
        <p:spPr>
          <a:xfrm>
            <a:off x="1034904" y="5271505"/>
            <a:ext cx="5929422" cy="1481167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Punomosni jednofazni dvonivoski VSC – „H bridge“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 descr="Single-phase full-bridge VSC">
            <a:extLst>
              <a:ext uri="{FF2B5EF4-FFF2-40B4-BE49-F238E27FC236}">
                <a16:creationId xmlns:a16="http://schemas.microsoft.com/office/drawing/2014/main" id="{DA6CDDCA-CC03-AE1C-B20B-067D915D8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873" y="1395745"/>
            <a:ext cx="4295775" cy="2609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E8A86-3E57-B125-4603-1858503903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051" y="1792373"/>
            <a:ext cx="5613076" cy="199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00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68F-D88E-1CF4-DF9D-668BBED2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FDCC05-D6AE-4A69-EF3A-257CD4A1B53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EF7B04-1673-BA76-A990-BA08450B0C4B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41F8FFBB-6670-5468-52CA-03789CE63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C49F27-EF51-38E7-EC80-806881B2C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19" y="1435848"/>
            <a:ext cx="10345479" cy="4464106"/>
          </a:xfrm>
          <a:prstGeom prst="rect">
            <a:avLst/>
          </a:prstGeom>
        </p:spPr>
      </p:pic>
      <p:sp>
        <p:nvSpPr>
          <p:cNvPr id="2" name="Rounded Rectangle 11">
            <a:extLst>
              <a:ext uri="{FF2B5EF4-FFF2-40B4-BE49-F238E27FC236}">
                <a16:creationId xmlns:a16="http://schemas.microsoft.com/office/drawing/2014/main" id="{5BCD8155-24F7-861F-038F-56B5598CBBC5}"/>
              </a:ext>
            </a:extLst>
          </p:cNvPr>
          <p:cNvSpPr/>
          <p:nvPr/>
        </p:nvSpPr>
        <p:spPr>
          <a:xfrm>
            <a:off x="205565" y="5938284"/>
            <a:ext cx="5929422" cy="85160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Širinska modulacija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F7148C-96DB-5A55-D6A0-C103DBC10AED}"/>
              </a:ext>
            </a:extLst>
          </p:cNvPr>
          <p:cNvSpPr txBox="1"/>
          <p:nvPr/>
        </p:nvSpPr>
        <p:spPr>
          <a:xfrm>
            <a:off x="86225" y="1241491"/>
            <a:ext cx="5498734" cy="45243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PWM </a:t>
            </a:r>
            <a:r>
              <a:rPr lang="en-GB" sz="2400" dirty="0" err="1">
                <a:solidFill>
                  <a:schemeClr val="bg1"/>
                </a:solidFill>
              </a:rPr>
              <a:t>omogu</a:t>
            </a:r>
            <a:r>
              <a:rPr lang="sr-Latn-RS" sz="2400" dirty="0">
                <a:solidFill>
                  <a:schemeClr val="bg1"/>
                </a:solidFill>
              </a:rPr>
              <a:t>ćava dobijanje pulsirajućeg signala velike učestanosti i visokog sadržaja harmonika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Međutim, harmonici učestanosti modulacionog signala (zelenog) preovlađuju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Veoma su bitni i harmonici bliski učestanosti nosećeg signala (crvenog)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</a:rPr>
              <a:t>Ako je visoka frekvencija nosećeg signala, ovi se harmonici mogu eliminisati upotrebom filtra</a:t>
            </a:r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465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486CA-3C97-E3AD-D462-E7A09839E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0E6892B-3276-BA5E-654F-55FB5F6EE05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1A50CC-003F-8D1D-1F2B-A146C0EDCC19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F710E94E-BCEF-46CE-B82C-B1452E027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CE3DE5-A3EB-BEB7-ABE1-70772250B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419" y="1308573"/>
            <a:ext cx="9197162" cy="5069656"/>
          </a:xfrm>
          <a:prstGeom prst="rect">
            <a:avLst/>
          </a:prstGeom>
        </p:spPr>
      </p:pic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85D06557-8024-5A56-A95D-48F677794D15}"/>
              </a:ext>
            </a:extLst>
          </p:cNvPr>
          <p:cNvSpPr/>
          <p:nvPr/>
        </p:nvSpPr>
        <p:spPr>
          <a:xfrm>
            <a:off x="205565" y="5308719"/>
            <a:ext cx="5929422" cy="1481167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Trofazni invertor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34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36DB5-7F07-EA81-82D6-67803C446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5479F21-3544-F47F-4876-5B12F15FC6F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6C5B6A-D4AD-F3B9-083C-C3828F79EE1D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8651AD90-AEC4-90BB-E954-6E1B64C6A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6B8D7F-CDB5-BAFA-9C30-07423A30B9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25" y="861136"/>
            <a:ext cx="10531549" cy="5276532"/>
          </a:xfrm>
          <a:prstGeom prst="rect">
            <a:avLst/>
          </a:prstGeom>
        </p:spPr>
      </p:pic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152C0D7E-0BD0-23BF-CC79-8043FC22F8D5}"/>
              </a:ext>
            </a:extLst>
          </p:cNvPr>
          <p:cNvSpPr/>
          <p:nvPr/>
        </p:nvSpPr>
        <p:spPr>
          <a:xfrm>
            <a:off x="205565" y="5938284"/>
            <a:ext cx="5929422" cy="85160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1"/>
                </a:solidFill>
              </a:rPr>
              <a:t>Primena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0631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F241F-1CE3-DA4F-CF0C-039112C82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4481FE8-D882-E365-5F29-80C49769A72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750731" cy="600891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Energetska elektronika </a:t>
            </a:r>
            <a:endParaRPr kumimoji="0" lang="en-US" sz="28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E92695-7C24-DE8D-32DA-53EBD1CD348C}"/>
              </a:ext>
            </a:extLst>
          </p:cNvPr>
          <p:cNvSpPr/>
          <p:nvPr/>
        </p:nvSpPr>
        <p:spPr>
          <a:xfrm>
            <a:off x="10789920" y="0"/>
            <a:ext cx="1402080" cy="587828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>
                <a:solidFill>
                  <a:schemeClr val="bg2"/>
                </a:solidFill>
              </a:rPr>
              <a:t>   IEM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" name="Picture 4" descr="Related image">
            <a:extLst>
              <a:ext uri="{FF2B5EF4-FFF2-40B4-BE49-F238E27FC236}">
                <a16:creationId xmlns:a16="http://schemas.microsoft.com/office/drawing/2014/main" id="{27FDFFB7-65EC-3397-602C-A979C59F3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17" y="0"/>
            <a:ext cx="555583" cy="5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46430449-03D7-2703-6389-45DBE632D250}"/>
              </a:ext>
            </a:extLst>
          </p:cNvPr>
          <p:cNvSpPr/>
          <p:nvPr/>
        </p:nvSpPr>
        <p:spPr>
          <a:xfrm>
            <a:off x="533246" y="1378991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Kovertori</a:t>
            </a:r>
            <a:r>
              <a:rPr lang="en-GB" sz="2400" dirty="0"/>
              <a:t> koji </a:t>
            </a:r>
            <a:r>
              <a:rPr lang="en-GB" sz="2400" dirty="0" err="1"/>
              <a:t>napajaju</a:t>
            </a:r>
            <a:r>
              <a:rPr lang="en-GB" sz="2400" dirty="0"/>
              <a:t> </a:t>
            </a:r>
            <a:r>
              <a:rPr lang="en-GB" sz="2400" dirty="0" err="1"/>
              <a:t>mre</a:t>
            </a:r>
            <a:r>
              <a:rPr lang="sr-Latn-RS" sz="2400" dirty="0"/>
              <a:t>žu</a:t>
            </a:r>
            <a:endParaRPr lang="en-US" sz="2400" dirty="0"/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C968DA73-5D20-80B4-24CE-EF172286B56F}"/>
              </a:ext>
            </a:extLst>
          </p:cNvPr>
          <p:cNvSpPr/>
          <p:nvPr/>
        </p:nvSpPr>
        <p:spPr>
          <a:xfrm>
            <a:off x="2908506" y="1378991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Isporučuju energiju u mrežu pri definisanom naponu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P i Q se kontrolišu direktno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V i f se ne kontrolišu (određeni interakcijom sa mrežom)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Za load flow – PQ čvor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C89452B-A667-F345-4AA7-A331447D592B}"/>
              </a:ext>
            </a:extLst>
          </p:cNvPr>
          <p:cNvSpPr/>
          <p:nvPr/>
        </p:nvSpPr>
        <p:spPr>
          <a:xfrm>
            <a:off x="533245" y="3072809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Konvertori za formiranje mreže</a:t>
            </a:r>
            <a:endParaRPr lang="en-US" sz="2400" dirty="0"/>
          </a:p>
        </p:txBody>
      </p:sp>
      <p:sp>
        <p:nvSpPr>
          <p:cNvPr id="6" name="Rounded Rectangle 11">
            <a:extLst>
              <a:ext uri="{FF2B5EF4-FFF2-40B4-BE49-F238E27FC236}">
                <a16:creationId xmlns:a16="http://schemas.microsoft.com/office/drawing/2014/main" id="{72AD0602-F853-2E5E-4BF3-A6634D3EBFC4}"/>
              </a:ext>
            </a:extLst>
          </p:cNvPr>
          <p:cNvSpPr/>
          <p:nvPr/>
        </p:nvSpPr>
        <p:spPr>
          <a:xfrm>
            <a:off x="2908505" y="3072808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U mikromrežama, regulišu napon i frekvenciju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V i f se kontrolišu direktno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P i Q se ne kontrolišu (određeni interakcijom sa mrežom)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Za load flow – SL čvor (single-master, multi-master)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43E11D2D-D1C5-E3BF-D395-D8B664AD69F3}"/>
              </a:ext>
            </a:extLst>
          </p:cNvPr>
          <p:cNvSpPr/>
          <p:nvPr/>
        </p:nvSpPr>
        <p:spPr>
          <a:xfrm>
            <a:off x="533245" y="4766627"/>
            <a:ext cx="2103121" cy="148116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/>
              <a:t>Konvertori koji podržavaju mrežu</a:t>
            </a:r>
            <a:endParaRPr lang="en-US" sz="2400" dirty="0"/>
          </a:p>
        </p:txBody>
      </p:sp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66B431FF-8E01-AE94-8477-F74137E6A781}"/>
              </a:ext>
            </a:extLst>
          </p:cNvPr>
          <p:cNvSpPr/>
          <p:nvPr/>
        </p:nvSpPr>
        <p:spPr>
          <a:xfrm>
            <a:off x="2908504" y="4766627"/>
            <a:ext cx="8463013" cy="148116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Isporučuju energiju u mrežu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Postoji linearna veza P-f i Q-V (droop)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Radi i izolovano i paralelno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bg1"/>
                </a:solidFill>
              </a:rPr>
              <a:t>Za load flow – nije standardni čvor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5EFFD9FF-7AAD-8FB0-D511-0D232FC972A5}"/>
              </a:ext>
            </a:extLst>
          </p:cNvPr>
          <p:cNvSpPr/>
          <p:nvPr/>
        </p:nvSpPr>
        <p:spPr>
          <a:xfrm>
            <a:off x="205565" y="6460444"/>
            <a:ext cx="5929422" cy="32944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</a:rPr>
              <a:t>Modovi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regulacije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5ED747B-E171-B03A-8562-8C2B23641F22}"/>
              </a:ext>
            </a:extLst>
          </p:cNvPr>
          <p:cNvSpPr/>
          <p:nvPr/>
        </p:nvSpPr>
        <p:spPr>
          <a:xfrm rot="2238913">
            <a:off x="8911858" y="1918017"/>
            <a:ext cx="1846519" cy="32944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rgbClr val="EE0000"/>
                </a:solidFill>
              </a:rPr>
              <a:t>Grid following</a:t>
            </a:r>
            <a:endParaRPr lang="en-US" dirty="0">
              <a:solidFill>
                <a:srgbClr val="EE0000"/>
              </a:solidFill>
            </a:endParaRPr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925676F6-C067-3118-F4E6-98C6154CB339}"/>
              </a:ext>
            </a:extLst>
          </p:cNvPr>
          <p:cNvSpPr/>
          <p:nvPr/>
        </p:nvSpPr>
        <p:spPr>
          <a:xfrm rot="2238913">
            <a:off x="9194369" y="3585708"/>
            <a:ext cx="1846519" cy="32944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rgbClr val="EE0000"/>
                </a:solidFill>
              </a:rPr>
              <a:t>Grid forming</a:t>
            </a:r>
            <a:endParaRPr lang="en-US" dirty="0">
              <a:solidFill>
                <a:srgbClr val="EE0000"/>
              </a:solidFill>
            </a:endParaRPr>
          </a:p>
        </p:txBody>
      </p:sp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D32179ED-5F64-7096-07FB-0DEE484B45A1}"/>
              </a:ext>
            </a:extLst>
          </p:cNvPr>
          <p:cNvSpPr/>
          <p:nvPr/>
        </p:nvSpPr>
        <p:spPr>
          <a:xfrm rot="2238913">
            <a:off x="9609036" y="5342489"/>
            <a:ext cx="1846519" cy="32944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rgbClr val="EE0000"/>
                </a:solidFill>
              </a:rPr>
              <a:t>Grid supporting</a:t>
            </a:r>
            <a:endParaRPr lang="en-US" dirty="0">
              <a:solidFill>
                <a:srgbClr val="EE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961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789920" y="-1"/>
            <a:ext cx="1402080" cy="2377441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0750731" cy="2387600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sr-Latn-RS" cap="none" dirty="0">
                <a:ln w="18415" cmpd="sng">
                  <a:noFill/>
                  <a:prstDash val="solid"/>
                </a:ln>
              </a:rPr>
              <a:t>	</a:t>
            </a:r>
            <a:r>
              <a:rPr lang="en-US" cap="none" dirty="0">
                <a:ln w="18415" cmpd="sng">
                  <a:noFill/>
                  <a:prstDash val="solid"/>
                </a:ln>
              </a:rPr>
              <a:t>I</a:t>
            </a:r>
            <a:r>
              <a:rPr lang="sr-Latn-RS" cap="none" dirty="0">
                <a:ln w="18415" cmpd="sng">
                  <a:noFill/>
                  <a:prstDash val="solid"/>
                </a:ln>
              </a:rPr>
              <a:t>NTELIGENTNE </a:t>
            </a:r>
            <a:br>
              <a:rPr lang="sr-Latn-RS" cap="none" dirty="0">
                <a:ln w="18415" cmpd="sng">
                  <a:noFill/>
                  <a:prstDash val="solid"/>
                </a:ln>
              </a:rPr>
            </a:br>
            <a:r>
              <a:rPr lang="sr-Latn-RS" cap="none" dirty="0">
                <a:ln w="18415" cmpd="sng">
                  <a:noFill/>
                  <a:prstDash val="solid"/>
                </a:ln>
              </a:rPr>
              <a:t>	ELEKTROENERGETSKE</a:t>
            </a:r>
            <a:br>
              <a:rPr lang="sr-Latn-RS" cap="none" dirty="0">
                <a:ln w="18415" cmpd="sng">
                  <a:noFill/>
                  <a:prstDash val="solid"/>
                </a:ln>
              </a:rPr>
            </a:br>
            <a:r>
              <a:rPr lang="sr-Latn-RS" cap="none" dirty="0">
                <a:ln w="18415" cmpd="sng">
                  <a:noFill/>
                  <a:prstDash val="solid"/>
                </a:ln>
              </a:rPr>
              <a:t>	MREŽE</a:t>
            </a:r>
            <a:endParaRPr lang="en-US" cap="none" dirty="0">
              <a:ln w="18415" cmpd="sng">
                <a:noFill/>
                <a:prstDash val="solid"/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87193"/>
            <a:ext cx="3239589" cy="591138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lumMod val="85000"/>
                    <a:lumOff val="15000"/>
                  </a:schemeClr>
                </a:solidFill>
              </a:rPr>
              <a:t>	Goran Dobrić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307" y="548640"/>
            <a:ext cx="814184" cy="95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23,240 BEST Smart Grid IMAGES, STOCK PHOTOS &amp;amp; VECTORS | Adobe Stock"/>
          <p:cNvPicPr preferRelativeResize="0">
            <a:picLocks noChangeArrowheads="1"/>
          </p:cNvPicPr>
          <p:nvPr/>
        </p:nvPicPr>
        <p:blipFill>
          <a:blip r:embed="rId4">
            <a:duotone>
              <a:prstClr val="black"/>
              <a:schemeClr val="bg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3543162"/>
            <a:ext cx="4320000" cy="2088000"/>
          </a:xfrm>
          <a:prstGeom prst="hexagon">
            <a:avLst/>
          </a:prstGeom>
          <a:noFill/>
          <a:ln w="38100">
            <a:solidFill>
              <a:schemeClr val="bg1">
                <a:lumMod val="85000"/>
                <a:lumOff val="15000"/>
              </a:schemeClr>
            </a:solidFill>
          </a:ln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10802983" y="1768885"/>
            <a:ext cx="1389017" cy="5911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ETF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US" sz="1400" b="1" cap="all" dirty="0">
                <a:solidFill>
                  <a:schemeClr val="bg1">
                    <a:lumMod val="85000"/>
                    <a:lumOff val="15000"/>
                  </a:schemeClr>
                </a:solidFill>
              </a:rPr>
              <a:t>Beograd</a:t>
            </a:r>
            <a:endParaRPr kumimoji="0" lang="en-US" sz="1400" b="1" i="0" u="none" strike="noStrike" kern="1200" cap="all" spc="0" normalizeH="0" baseline="0" noProof="0" dirty="0">
              <a:ln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419 Smart Grid Icon Stock Photos, Pictures &amp;amp; Royalty-Free Images - iStock"/>
          <p:cNvPicPr preferRelativeResize="0">
            <a:picLocks noChangeArrowheads="1"/>
          </p:cNvPicPr>
          <p:nvPr/>
        </p:nvPicPr>
        <p:blipFill>
          <a:blip r:embed="rId5">
            <a:duotone>
              <a:prstClr val="black"/>
              <a:schemeClr val="bg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872000" y="3543162"/>
            <a:ext cx="4320000" cy="2088000"/>
          </a:xfrm>
          <a:prstGeom prst="hexagon">
            <a:avLst/>
          </a:prstGeom>
          <a:noFill/>
          <a:ln w="38100">
            <a:solidFill>
              <a:schemeClr val="bg1">
                <a:lumMod val="85000"/>
                <a:lumOff val="15000"/>
              </a:schemeClr>
            </a:solidFill>
          </a:ln>
        </p:spPr>
      </p:pic>
      <p:grpSp>
        <p:nvGrpSpPr>
          <p:cNvPr id="13" name="Group 12"/>
          <p:cNvGrpSpPr/>
          <p:nvPr/>
        </p:nvGrpSpPr>
        <p:grpSpPr>
          <a:xfrm>
            <a:off x="3936000" y="2438125"/>
            <a:ext cx="4320000" cy="4298075"/>
            <a:chOff x="3949200" y="2438125"/>
            <a:chExt cx="4320000" cy="4298075"/>
          </a:xfrm>
        </p:grpSpPr>
        <p:pic>
          <p:nvPicPr>
            <p:cNvPr id="2054" name="Picture 6" descr="Smart grid concept and its elements. | CanStock"/>
            <p:cNvPicPr preferRelativeResize="0">
              <a:picLocks noChangeArrowheads="1"/>
            </p:cNvPicPr>
            <p:nvPr/>
          </p:nvPicPr>
          <p:blipFill>
            <a:blip r:embed="rId6">
              <a:duotone>
                <a:prstClr val="black"/>
                <a:schemeClr val="bg2">
                  <a:tint val="45000"/>
                  <a:satMod val="400000"/>
                </a:schemeClr>
              </a:duotone>
            </a:blip>
            <a:srcRect t="3910" b="6673"/>
            <a:stretch>
              <a:fillRect/>
            </a:stretch>
          </p:blipFill>
          <p:spPr bwMode="auto">
            <a:xfrm>
              <a:off x="3949200" y="2438125"/>
              <a:ext cx="4320000" cy="2088000"/>
            </a:xfrm>
            <a:prstGeom prst="hexagon">
              <a:avLst/>
            </a:prstGeom>
            <a:noFill/>
            <a:ln w="38100">
              <a:solidFill>
                <a:schemeClr val="bg1">
                  <a:lumMod val="85000"/>
                  <a:lumOff val="15000"/>
                </a:schemeClr>
              </a:solidFill>
            </a:ln>
            <a:effectLst/>
          </p:spPr>
        </p:pic>
        <p:sp>
          <p:nvSpPr>
            <p:cNvPr id="12" name="TextBox 11"/>
            <p:cNvSpPr txBox="1"/>
            <p:nvPr/>
          </p:nvSpPr>
          <p:spPr>
            <a:xfrm>
              <a:off x="3949200" y="4648200"/>
              <a:ext cx="4320000" cy="2088000"/>
            </a:xfrm>
            <a:prstGeom prst="hexagon">
              <a:avLst/>
            </a:prstGeom>
            <a:solidFill>
              <a:schemeClr val="tx1">
                <a:lumMod val="95000"/>
              </a:schemeClr>
            </a:solidFill>
            <a:ln w="38100">
              <a:solidFill>
                <a:schemeClr val="bg1">
                  <a:lumMod val="85000"/>
                  <a:lumOff val="15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endParaRPr lang="sr-Latn-RS" dirty="0">
                <a:solidFill>
                  <a:schemeClr val="bg1"/>
                </a:solidFill>
              </a:endParaRPr>
            </a:p>
            <a:p>
              <a:endParaRPr lang="sr-Latn-RS" dirty="0">
                <a:solidFill>
                  <a:schemeClr val="bg1"/>
                </a:solidFill>
              </a:endParaRPr>
            </a:p>
            <a:p>
              <a:pPr algn="ctr"/>
              <a:r>
                <a:rPr lang="sr-Latn-RS" dirty="0">
                  <a:solidFill>
                    <a:schemeClr val="bg1"/>
                  </a:solidFill>
                </a:rPr>
                <a:t>HVALA NA PAŽNJI</a:t>
              </a:r>
            </a:p>
            <a:p>
              <a:endParaRPr lang="sr-Latn-RS" dirty="0">
                <a:solidFill>
                  <a:schemeClr val="bg1"/>
                </a:solidFill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1443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8479</TotalTime>
  <Words>1707</Words>
  <Application>Microsoft Office PowerPoint</Application>
  <PresentationFormat>Widescreen</PresentationFormat>
  <Paragraphs>392</Paragraphs>
  <Slides>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Arial Narrow</vt:lpstr>
      <vt:lpstr>Calibri</vt:lpstr>
      <vt:lpstr>STIXTwoText</vt:lpstr>
      <vt:lpstr>Tw Cen MT</vt:lpstr>
      <vt:lpstr>Wingdings</vt:lpstr>
      <vt:lpstr>Circuit</vt:lpstr>
      <vt:lpstr> INTELIGENTNE   ELEKTROENERGETSKE  MREŽE</vt:lpstr>
      <vt:lpstr> Sadržaj predmeta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INTELIGENTNE   ELEKTROENERGETSKE  MREŽE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goran</dc:creator>
  <cp:lastModifiedBy>Goran Dobric</cp:lastModifiedBy>
  <cp:revision>228</cp:revision>
  <dcterms:created xsi:type="dcterms:W3CDTF">2014-08-26T23:43:54Z</dcterms:created>
  <dcterms:modified xsi:type="dcterms:W3CDTF">2026-01-31T16:13:34Z</dcterms:modified>
</cp:coreProperties>
</file>